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0" r:id="rId4"/>
    <p:sldId id="268" r:id="rId5"/>
    <p:sldId id="271" r:id="rId6"/>
    <p:sldId id="272" r:id="rId7"/>
    <p:sldId id="311" r:id="rId8"/>
    <p:sldId id="274" r:id="rId9"/>
    <p:sldId id="310" r:id="rId10"/>
    <p:sldId id="261" r:id="rId11"/>
    <p:sldId id="258" r:id="rId12"/>
    <p:sldId id="257" r:id="rId13"/>
    <p:sldId id="313" r:id="rId14"/>
    <p:sldId id="263" r:id="rId15"/>
    <p:sldId id="264" r:id="rId16"/>
    <p:sldId id="262" r:id="rId17"/>
    <p:sldId id="312" r:id="rId18"/>
    <p:sldId id="265" r:id="rId19"/>
    <p:sldId id="267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4" autoAdjust="0"/>
    <p:restoredTop sz="94660"/>
  </p:normalViewPr>
  <p:slideViewPr>
    <p:cSldViewPr snapToGrid="0">
      <p:cViewPr>
        <p:scale>
          <a:sx n="80" d="100"/>
          <a:sy n="80" d="100"/>
        </p:scale>
        <p:origin x="4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5CD-A22F-4C1F-8C35-6C56A26F9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0D0B8-7B69-4F2C-A146-101648BFC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3A0D-C43E-445F-9D9A-7582C77B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B7D9A-7E16-4EA8-98CD-BF46DC7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A5E7A-6276-4570-9E4E-58FD1025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6FFC-77B7-4B14-A1E7-3397E5EB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03B8E-AB73-4104-BD4C-477B87B41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2A2A7-AD3D-43CF-AAE8-598814D6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10AE-993B-48AB-BEA0-CF09CD25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5FF6-2709-4007-BDED-A478BE88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73349-EA6F-4E1B-8568-6326AAA89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C0A96-466C-4A1C-984C-D849D1DC7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8E4A-6D26-4B00-BA31-A5349AE0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4679-5D76-4BBE-8339-08FD3B0C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35792-7903-4C9D-A0D4-B1BA8383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7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8960-7A05-4148-B759-4D766BB0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4F9-1D70-4F52-B666-1C4334F5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FB492-F260-4245-B523-A13360A3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1ED5-1F18-4A3D-8958-8800F994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418F3-324C-4D03-96F3-B2A86F3E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F77F-DFC1-4ACA-93DB-90575E16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78F43-2A50-47F6-A04A-F7EE3EEF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F75D-4D67-4118-81A4-AFE264BA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925A5-9769-44F1-9221-D4A04B29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3A6F6-F5A7-4D43-8710-4D4DF4B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EA0-A056-4A1C-BAE6-0D0B7245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49C3-5C4C-4B08-B808-10399B47C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FA707-FCE3-44CC-BD6A-382C46044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FA7E7-9828-4A18-B001-261DB767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4633B-326E-4BDA-B8AC-B4986CC8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556F0-2B83-4FF8-B313-6FFF9620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3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7FC1-0689-4337-970A-8EEC0485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F193-3CCE-4387-B406-1F7CACD19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7C6B8-72B0-4982-B505-014BC008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925E6-DC62-4948-958E-55B0E6E2B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96F61-924A-4573-A2D6-0C413C5B9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06947-29BB-4512-B1D1-BCC39E1E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69060-3BB6-42E7-8132-596AF504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A538D-CD68-4631-BE5F-0A54D3C1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7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C993-0B8C-4CE5-BEDF-A1F55788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B2873-DB6A-4B08-A9D9-6DEA2A5E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4749F-A9B6-475B-B9C7-DBA15800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0D05B-D65D-4F06-939A-E03FBA57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2B746-8718-4469-8001-ABD15EB4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657FF-CDD0-433A-995C-2E600F50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ED0A-A911-490D-A07A-185C637C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9356-9A7F-468D-96C0-CFF0A8E3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8E2E-81F8-4FAF-98D6-F506B722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88CFF-606D-4FC9-837F-B6A4B330F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E68D1-D4C4-49C0-8571-03C90A9E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22F5F-E97A-424B-B085-FE5CA0D9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3522-8445-4CED-B19C-35410DB5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2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27A0-2F6E-4C0A-A905-C4A9971F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DA021-C8FB-45A5-A782-BBE94E8D4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A0ACF-D93F-4799-8B8E-D1B0C8DA4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05D73-9036-4418-95F1-C3F91E66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6A437-11AD-4543-A78A-E1399682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21869-AD3E-4CF9-AA72-2B090EA7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DE1D-53D8-4BA0-865C-C79C09C0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3173-DF7D-484B-8B3A-DA2AFB30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E0863-87C6-4A84-BF64-C24393672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2B90A-8CBE-44DC-94DD-AAA84D11E752}" type="datetimeFigureOut">
              <a:rPr lang="en-US" smtClean="0"/>
              <a:t>2020-08-10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3254A-F84A-4462-A381-CD8601E09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5091E-B14D-43CE-9C08-4D72DB250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7FFB8-2463-4780-BC4C-FF284D6C6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BF52459-7FFF-499F-840D-85DB8A92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27675" r="15209" b="2703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74FEE-2DA7-46F4-8679-C43591819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introduction to geophysical modeling of geodetic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742CB-C957-486A-9355-7B27BBEF40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Gareth Funning, University of California, Riverside</a:t>
            </a:r>
          </a:p>
        </p:txBody>
      </p:sp>
    </p:spTree>
    <p:extLst>
      <p:ext uri="{BB962C8B-B14F-4D97-AF65-F5344CB8AC3E}">
        <p14:creationId xmlns:p14="http://schemas.microsoft.com/office/powerpoint/2010/main" val="829125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4" y="306510"/>
            <a:ext cx="11951676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forward model </a:t>
            </a:r>
            <a:r>
              <a:rPr lang="en-US" dirty="0"/>
              <a:t>is a simulation of what InSAR would measure for a given set of model parameters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A8BB4-CCD6-4EF4-8C4F-5BE59133EA3E}"/>
              </a:ext>
            </a:extLst>
          </p:cNvPr>
          <p:cNvSpPr txBox="1"/>
          <p:nvPr/>
        </p:nvSpPr>
        <p:spPr>
          <a:xfrm>
            <a:off x="1160584" y="2461846"/>
            <a:ext cx="215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</a:t>
            </a:r>
            <a:r>
              <a:rPr lang="en-US" sz="3600" dirty="0"/>
              <a:t>’ = G(</a:t>
            </a:r>
            <a:r>
              <a:rPr lang="en-US" sz="3600" b="1" dirty="0"/>
              <a:t>m</a:t>
            </a:r>
            <a:r>
              <a:rPr lang="en-US" sz="3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5F512-91E0-45C5-BEFB-56CFEBF4E8B8}"/>
              </a:ext>
            </a:extLst>
          </p:cNvPr>
          <p:cNvSpPr txBox="1"/>
          <p:nvPr/>
        </p:nvSpPr>
        <p:spPr>
          <a:xfrm>
            <a:off x="240324" y="3937950"/>
            <a:ext cx="151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82A7-5AAB-45BD-9F64-A6AAA7CA3A67}"/>
              </a:ext>
            </a:extLst>
          </p:cNvPr>
          <p:cNvSpPr txBox="1"/>
          <p:nvPr/>
        </p:nvSpPr>
        <p:spPr>
          <a:xfrm>
            <a:off x="1254368" y="4928217"/>
            <a:ext cx="196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theory (and InSAR geometry)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92C35-08FC-43BB-9AC4-9CE236823661}"/>
              </a:ext>
            </a:extLst>
          </p:cNvPr>
          <p:cNvSpPr txBox="1"/>
          <p:nvPr/>
        </p:nvSpPr>
        <p:spPr>
          <a:xfrm>
            <a:off x="3557953" y="3614785"/>
            <a:ext cx="1720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parameters (location, model geometry, size,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EC8846-B923-472E-947F-56D0A3D2D703}"/>
              </a:ext>
            </a:extLst>
          </p:cNvPr>
          <p:cNvCxnSpPr/>
          <p:nvPr/>
        </p:nvCxnSpPr>
        <p:spPr>
          <a:xfrm flipV="1">
            <a:off x="844062" y="3108177"/>
            <a:ext cx="550984" cy="759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7919DD-65A4-4236-8ED8-3DA63ADF06D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998784" y="3108177"/>
            <a:ext cx="240324" cy="17404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F5C17-3A3A-40D0-8F4F-E5BF64F7EF75}"/>
              </a:ext>
            </a:extLst>
          </p:cNvPr>
          <p:cNvCxnSpPr>
            <a:cxnSpLocks/>
          </p:cNvCxnSpPr>
          <p:nvPr/>
        </p:nvCxnSpPr>
        <p:spPr>
          <a:xfrm flipH="1" flipV="1">
            <a:off x="2938097" y="3123279"/>
            <a:ext cx="759068" cy="54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eureka_valley.png">
            <a:extLst>
              <a:ext uri="{FF2B5EF4-FFF2-40B4-BE49-F238E27FC236}">
                <a16:creationId xmlns:a16="http://schemas.microsoft.com/office/drawing/2014/main" id="{D0651E8B-5D83-4353-9AB8-3DC0A67CE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3" t="34754" b="32848"/>
          <a:stretch/>
        </p:blipFill>
        <p:spPr>
          <a:xfrm>
            <a:off x="6465275" y="1737580"/>
            <a:ext cx="4859217" cy="45409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5BA9A-0F05-488B-97A3-E4610152D563}"/>
              </a:ext>
            </a:extLst>
          </p:cNvPr>
          <p:cNvSpPr txBox="1"/>
          <p:nvPr/>
        </p:nvSpPr>
        <p:spPr>
          <a:xfrm>
            <a:off x="6940059" y="6366824"/>
            <a:ext cx="43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trike: 172</a:t>
            </a:r>
            <a:r>
              <a:rPr lang="en-US" sz="1800" dirty="0">
                <a:solidFill>
                  <a:srgbClr val="000000"/>
                </a:solidFill>
                <a:ea typeface="Ebrima" panose="02000000000000000000" pitchFamily="2" charset="0"/>
                <a:cs typeface="Ebrima" panose="02000000000000000000" pitchFamily="2" charset="0"/>
              </a:rPr>
              <a:t>°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ip: 38</a:t>
            </a:r>
            <a:r>
              <a:rPr lang="en-US" sz="1800" dirty="0">
                <a:solidFill>
                  <a:srgbClr val="000000"/>
                </a:solidFill>
                <a:ea typeface="Ebrima" panose="02000000000000000000" pitchFamily="2" charset="0"/>
                <a:cs typeface="Ebrima" panose="02000000000000000000" pitchFamily="2" charset="0"/>
              </a:rPr>
              <a:t>°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, r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ake: –95</a:t>
            </a:r>
            <a:r>
              <a:rPr lang="en-US" sz="1800" dirty="0">
                <a:solidFill>
                  <a:srgbClr val="000000"/>
                </a:solidFill>
                <a:ea typeface="Ebrima" panose="02000000000000000000" pitchFamily="2" charset="0"/>
                <a:cs typeface="Ebrima" panose="02000000000000000000" pitchFamily="2" charset="0"/>
              </a:rPr>
              <a:t>°</a:t>
            </a:r>
            <a:endParaRPr lang="en-US" sz="1800" dirty="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87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329956"/>
            <a:ext cx="11635154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Inverse modeling</a:t>
            </a:r>
            <a:r>
              <a:rPr lang="en-US" dirty="0"/>
              <a:t> involves using observed data to estimate the most appropriate model parameters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21593-6554-4147-9525-19667F23EE57}"/>
              </a:ext>
            </a:extLst>
          </p:cNvPr>
          <p:cNvSpPr txBox="1"/>
          <p:nvPr/>
        </p:nvSpPr>
        <p:spPr>
          <a:xfrm>
            <a:off x="1160584" y="2461846"/>
            <a:ext cx="215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m'</a:t>
            </a:r>
            <a:r>
              <a:rPr lang="en-US" sz="3600" dirty="0"/>
              <a:t> = G</a:t>
            </a:r>
            <a:r>
              <a:rPr lang="en-US" sz="3600" baseline="30000" dirty="0"/>
              <a:t>-1</a:t>
            </a:r>
            <a:r>
              <a:rPr lang="en-US" sz="3600" dirty="0"/>
              <a:t>(</a:t>
            </a:r>
            <a:r>
              <a:rPr lang="en-US" sz="3600" b="1" dirty="0"/>
              <a:t>d</a:t>
            </a:r>
            <a:r>
              <a:rPr lang="en-US" sz="36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8ED8E-A4D8-40FA-90EC-58300807D4B3}"/>
              </a:ext>
            </a:extLst>
          </p:cNvPr>
          <p:cNvSpPr txBox="1"/>
          <p:nvPr/>
        </p:nvSpPr>
        <p:spPr>
          <a:xfrm>
            <a:off x="240324" y="3937950"/>
            <a:ext cx="171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estimated model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9CEF3-E78D-43D3-8DE2-B9730414DE72}"/>
              </a:ext>
            </a:extLst>
          </p:cNvPr>
          <p:cNvSpPr txBox="1"/>
          <p:nvPr/>
        </p:nvSpPr>
        <p:spPr>
          <a:xfrm>
            <a:off x="1953358" y="4937288"/>
            <a:ext cx="196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of the theoretical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3F71D-725C-4D44-B507-D133747AB9D2}"/>
              </a:ext>
            </a:extLst>
          </p:cNvPr>
          <p:cNvSpPr txBox="1"/>
          <p:nvPr/>
        </p:nvSpPr>
        <p:spPr>
          <a:xfrm>
            <a:off x="3557953" y="3614785"/>
            <a:ext cx="172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CA62E3-047F-4402-8844-D89A9ACF3377}"/>
              </a:ext>
            </a:extLst>
          </p:cNvPr>
          <p:cNvCxnSpPr/>
          <p:nvPr/>
        </p:nvCxnSpPr>
        <p:spPr>
          <a:xfrm flipV="1">
            <a:off x="844062" y="3108177"/>
            <a:ext cx="550984" cy="759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8C49EA-70CC-4218-9CF7-600E569A92F7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239108" y="3108177"/>
            <a:ext cx="304800" cy="1698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B552C4-6DAE-4A99-81CE-E08980D0DF59}"/>
              </a:ext>
            </a:extLst>
          </p:cNvPr>
          <p:cNvCxnSpPr>
            <a:cxnSpLocks/>
          </p:cNvCxnSpPr>
          <p:nvPr/>
        </p:nvCxnSpPr>
        <p:spPr>
          <a:xfrm flipH="1" flipV="1">
            <a:off x="2938097" y="3123279"/>
            <a:ext cx="759068" cy="54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E3D49-2756-4C9F-BA7A-5C8B164D1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91" y="2607346"/>
            <a:ext cx="6984109" cy="3530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8364AE-241C-438C-A583-F0A420A3EC49}"/>
              </a:ext>
            </a:extLst>
          </p:cNvPr>
          <p:cNvSpPr txBox="1"/>
          <p:nvPr/>
        </p:nvSpPr>
        <p:spPr>
          <a:xfrm>
            <a:off x="5553777" y="1943682"/>
            <a:ext cx="73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932F2-D246-4BAB-8930-8E4E8D75C959}"/>
              </a:ext>
            </a:extLst>
          </p:cNvPr>
          <p:cNvSpPr txBox="1"/>
          <p:nvPr/>
        </p:nvSpPr>
        <p:spPr>
          <a:xfrm>
            <a:off x="7660105" y="194368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5F5A3-FE0B-4B7D-B025-88CF24E22535}"/>
              </a:ext>
            </a:extLst>
          </p:cNvPr>
          <p:cNvSpPr txBox="1"/>
          <p:nvPr/>
        </p:nvSpPr>
        <p:spPr>
          <a:xfrm>
            <a:off x="9729537" y="1942654"/>
            <a:ext cx="162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data-model</a:t>
            </a:r>
          </a:p>
        </p:txBody>
      </p:sp>
    </p:spTree>
    <p:extLst>
      <p:ext uri="{BB962C8B-B14F-4D97-AF65-F5344CB8AC3E}">
        <p14:creationId xmlns:p14="http://schemas.microsoft.com/office/powerpoint/2010/main" val="177012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17" y="320737"/>
            <a:ext cx="11368596" cy="834296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Many crustal deformation processes are elastic</a:t>
            </a:r>
          </a:p>
        </p:txBody>
      </p:sp>
      <p:pic>
        <p:nvPicPr>
          <p:cNvPr id="4" name="Picture 3" descr="A close up of a building&#10;&#10;Description automatically generated">
            <a:extLst>
              <a:ext uri="{FF2B5EF4-FFF2-40B4-BE49-F238E27FC236}">
                <a16:creationId xmlns:a16="http://schemas.microsoft.com/office/drawing/2014/main" id="{0C353D22-046C-4225-80DE-88A0A20D2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54" y="2200441"/>
            <a:ext cx="10001304" cy="3647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1F278-122B-4D99-814F-87D9FE9AB71F}"/>
              </a:ext>
            </a:extLst>
          </p:cNvPr>
          <p:cNvSpPr txBox="1"/>
          <p:nvPr/>
        </p:nvSpPr>
        <p:spPr>
          <a:xfrm>
            <a:off x="9430184" y="6075598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Reid, 1910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4BEDD-D68A-4D96-9C6F-85A5F7C63C4F}"/>
              </a:ext>
            </a:extLst>
          </p:cNvPr>
          <p:cNvSpPr txBox="1"/>
          <p:nvPr/>
        </p:nvSpPr>
        <p:spPr>
          <a:xfrm>
            <a:off x="642430" y="1511576"/>
            <a:ext cx="1090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…such as deformation before and during the 1906 San Francisco earthquake</a:t>
            </a:r>
          </a:p>
        </p:txBody>
      </p:sp>
    </p:spTree>
    <p:extLst>
      <p:ext uri="{BB962C8B-B14F-4D97-AF65-F5344CB8AC3E}">
        <p14:creationId xmlns:p14="http://schemas.microsoft.com/office/powerpoint/2010/main" val="104263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6FD813-BC36-4622-9946-250979928754}"/>
              </a:ext>
            </a:extLst>
          </p:cNvPr>
          <p:cNvSpPr/>
          <p:nvPr/>
        </p:nvSpPr>
        <p:spPr>
          <a:xfrm>
            <a:off x="3192081" y="3615071"/>
            <a:ext cx="5718000" cy="2249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7D7BA-F210-4823-88EF-6C6D50FF6904}"/>
              </a:ext>
            </a:extLst>
          </p:cNvPr>
          <p:cNvSpPr/>
          <p:nvPr/>
        </p:nvSpPr>
        <p:spPr>
          <a:xfrm>
            <a:off x="1821986" y="-919770"/>
            <a:ext cx="8548028" cy="8697540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solidFill>
              <a:schemeClr val="accent1">
                <a:shade val="50000"/>
                <a:alpha val="98000"/>
              </a:schemeClr>
            </a:solidFill>
          </a:ln>
          <a:scene3d>
            <a:camera prst="isometricOffAxis2Top">
              <a:rot lat="18875052" lon="3890119" rev="17298453"/>
            </a:camera>
            <a:lightRig rig="threePt" dir="t"/>
          </a:scene3d>
          <a:sp3d extrusionH="5080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17" y="320737"/>
            <a:ext cx="11368596" cy="834296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Elastic half space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81682-7E53-45F4-8067-83CFF0D99C21}"/>
              </a:ext>
            </a:extLst>
          </p:cNvPr>
          <p:cNvSpPr txBox="1"/>
          <p:nvPr/>
        </p:nvSpPr>
        <p:spPr>
          <a:xfrm>
            <a:off x="271989" y="1477966"/>
            <a:ext cx="4486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half space =&gt; semi-infinite isotropic elastic solid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60303-F987-4A8E-B789-B17CF499928E}"/>
              </a:ext>
            </a:extLst>
          </p:cNvPr>
          <p:cNvSpPr txBox="1"/>
          <p:nvPr/>
        </p:nvSpPr>
        <p:spPr>
          <a:xfrm>
            <a:off x="8790624" y="5824538"/>
            <a:ext cx="341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Geological structure embedded in half space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3DEDFB-A5DC-4763-AD2B-12ABDBEDFA3F}"/>
              </a:ext>
            </a:extLst>
          </p:cNvPr>
          <p:cNvCxnSpPr/>
          <p:nvPr/>
        </p:nvCxnSpPr>
        <p:spPr>
          <a:xfrm flipH="1" flipV="1">
            <a:off x="8099505" y="5447911"/>
            <a:ext cx="627321" cy="416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866F49-554A-4FB2-BF53-53A36110596E}"/>
              </a:ext>
            </a:extLst>
          </p:cNvPr>
          <p:cNvCxnSpPr>
            <a:cxnSpLocks/>
          </p:cNvCxnSpPr>
          <p:nvPr/>
        </p:nvCxnSpPr>
        <p:spPr>
          <a:xfrm>
            <a:off x="1161726" y="2303985"/>
            <a:ext cx="660260" cy="612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26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tree&#10;&#10;Description automatically generated">
            <a:extLst>
              <a:ext uri="{FF2B5EF4-FFF2-40B4-BE49-F238E27FC236}">
                <a16:creationId xmlns:a16="http://schemas.microsoft.com/office/drawing/2014/main" id="{961DCC83-1510-4250-87A6-B11E720E2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7" y="644893"/>
            <a:ext cx="5223309" cy="2183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7" y="338492"/>
            <a:ext cx="11505406" cy="1325563"/>
          </a:xfrm>
        </p:spPr>
        <p:txBody>
          <a:bodyPr anchor="t"/>
          <a:lstStyle/>
          <a:p>
            <a:pPr algn="ctr"/>
            <a:r>
              <a:rPr lang="en-US" dirty="0"/>
              <a:t>The Mogi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CBCF5-BDF6-43E0-99D5-405683D47500}"/>
              </a:ext>
            </a:extLst>
          </p:cNvPr>
          <p:cNvSpPr txBox="1"/>
          <p:nvPr/>
        </p:nvSpPr>
        <p:spPr>
          <a:xfrm>
            <a:off x="442762" y="2897204"/>
            <a:ext cx="5653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Spherical pressure/volume change source (e.g. for magma chambers)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model, very quick to compute</a:t>
            </a:r>
          </a:p>
          <a:p>
            <a:endParaRPr lang="en-US" sz="2400" dirty="0"/>
          </a:p>
          <a:p>
            <a:r>
              <a:rPr lang="en-US" sz="2400" dirty="0"/>
              <a:t>The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certain simplifying assumptions (isotropic half space, incompressible magma, source radius ≪ depth)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C867ECE-7630-4E5C-91D6-1D4956F2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94" y="1109086"/>
            <a:ext cx="2952902" cy="286399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4A4BC-AFF4-491A-B928-F3030522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92" y="4302150"/>
            <a:ext cx="2222614" cy="118751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3E38D-3558-4772-82FC-03AD0A427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7"/>
          <a:stretch/>
        </p:blipFill>
        <p:spPr>
          <a:xfrm>
            <a:off x="7719373" y="5396820"/>
            <a:ext cx="4029865" cy="14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4" y="329615"/>
            <a:ext cx="11515779" cy="1325563"/>
          </a:xfrm>
        </p:spPr>
        <p:txBody>
          <a:bodyPr anchor="t"/>
          <a:lstStyle/>
          <a:p>
            <a:pPr algn="ctr"/>
            <a:r>
              <a:rPr lang="en-US" dirty="0"/>
              <a:t>The Okada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38A5B-4251-4080-AEFF-C4B9912E22C0}"/>
              </a:ext>
            </a:extLst>
          </p:cNvPr>
          <p:cNvSpPr txBox="1"/>
          <p:nvPr/>
        </p:nvSpPr>
        <p:spPr>
          <a:xfrm>
            <a:off x="352927" y="1501728"/>
            <a:ext cx="56532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 solution for rectangular (1985) and point (1992) sources in an elastic half space</a:t>
            </a:r>
          </a:p>
          <a:p>
            <a:endParaRPr lang="en-US" sz="2400" dirty="0"/>
          </a:p>
          <a:p>
            <a:r>
              <a:rPr lang="en-US" sz="2400" dirty="0"/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Analytical solution, fast to compute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model shear (fault slip) and opening (dike or sill intrusion/collapse)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Again, simplifying assumptions are not necessarily realistic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Cannot tesselate into complex surfaces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714CF27E-DB12-4E41-A4BC-C54CDC46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55" y="1501728"/>
            <a:ext cx="6096000" cy="152005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FD767-FEFC-4E39-BA0D-B7D5D4E02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36" y="3245988"/>
            <a:ext cx="457263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Finite element models (FEMs)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41923-B0D4-4611-BFF6-35EA402245F3}"/>
              </a:ext>
            </a:extLst>
          </p:cNvPr>
          <p:cNvSpPr txBox="1"/>
          <p:nvPr/>
        </p:nvSpPr>
        <p:spPr>
          <a:xfrm>
            <a:off x="442762" y="1299410"/>
            <a:ext cx="56532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compute displacements and stresses for generalized solids and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incorporate heterogeneous material properties, nonplanar geometries, realistic topography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incorporate more complex </a:t>
            </a:r>
            <a:r>
              <a:rPr lang="en-US" sz="2400" dirty="0" err="1"/>
              <a:t>rheologies</a:t>
            </a:r>
            <a:r>
              <a:rPr lang="en-US" sz="2400" dirty="0"/>
              <a:t> (e.g. viscoelasticity)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Less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Making meshes is complicated and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Computing displacements is expensive (minutes to hours)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5DAF-5211-4CC2-9169-503222BE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0" r="21306"/>
          <a:stretch/>
        </p:blipFill>
        <p:spPr>
          <a:xfrm>
            <a:off x="6503884" y="1417319"/>
            <a:ext cx="5417811" cy="448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E7878-3588-4E81-9E15-BD1DBD514EA3}"/>
              </a:ext>
            </a:extLst>
          </p:cNvPr>
          <p:cNvSpPr txBox="1"/>
          <p:nvPr/>
        </p:nvSpPr>
        <p:spPr>
          <a:xfrm>
            <a:off x="6502072" y="5979901"/>
            <a:ext cx="5417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Gorkha, Nepal earthquake source region (7 million tetrahedral elements!)</a:t>
            </a:r>
          </a:p>
        </p:txBody>
      </p:sp>
    </p:spTree>
    <p:extLst>
      <p:ext uri="{BB962C8B-B14F-4D97-AF65-F5344CB8AC3E}">
        <p14:creationId xmlns:p14="http://schemas.microsoft.com/office/powerpoint/2010/main" val="39737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Finite element models (FEMs)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41923-B0D4-4611-BFF6-35EA402245F3}"/>
              </a:ext>
            </a:extLst>
          </p:cNvPr>
          <p:cNvSpPr txBox="1"/>
          <p:nvPr/>
        </p:nvSpPr>
        <p:spPr>
          <a:xfrm>
            <a:off x="442762" y="1299410"/>
            <a:ext cx="56532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compute displacements and stresses for generalized solids and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incorporate heterogeneous material properties, nonplanar geometries, realistic topography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incorporate more complex </a:t>
            </a:r>
            <a:r>
              <a:rPr lang="en-US" sz="2400" dirty="0" err="1"/>
              <a:t>rheologies</a:t>
            </a:r>
            <a:r>
              <a:rPr lang="en-US" sz="2400" dirty="0"/>
              <a:t> (e.g. viscoelasticity)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Less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Making meshes is complicated and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Computing displacements is expensive (minutes to hours)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B4951-563B-4546-941B-2E1937F4F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38" y="1433577"/>
            <a:ext cx="5443888" cy="48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Boundary element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7ED0A-A2F6-4840-B54A-8FB1CB703EF7}"/>
              </a:ext>
            </a:extLst>
          </p:cNvPr>
          <p:cNvSpPr txBox="1"/>
          <p:nvPr/>
        </p:nvSpPr>
        <p:spPr>
          <a:xfrm>
            <a:off x="442761" y="1467798"/>
            <a:ext cx="58198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method in which quantities are computed on surfaces rather than in volumes</a:t>
            </a:r>
          </a:p>
          <a:p>
            <a:endParaRPr lang="en-US" sz="2400" dirty="0"/>
          </a:p>
          <a:p>
            <a:r>
              <a:rPr lang="en-US" sz="2400" dirty="0"/>
              <a:t>Yay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than FEMs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Polygonal elements can allow complex source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compute stresses, use driving stresses</a:t>
            </a:r>
          </a:p>
          <a:p>
            <a:endParaRPr lang="en-US" sz="2400" dirty="0"/>
          </a:p>
          <a:p>
            <a:r>
              <a:rPr lang="en-US" sz="2400" dirty="0"/>
              <a:t>Nay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not allow heterogeneous material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than analytical codes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9248C49-9AB4-471E-A3D7-19204EE5D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63" y="1270879"/>
            <a:ext cx="4098908" cy="534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F3E0A-9D85-48DE-9D76-EB5B3C222AE0}"/>
              </a:ext>
            </a:extLst>
          </p:cNvPr>
          <p:cNvSpPr txBox="1"/>
          <p:nvPr/>
        </p:nvSpPr>
        <p:spPr>
          <a:xfrm>
            <a:off x="10074442" y="6361445"/>
            <a:ext cx="21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poly3d manual</a:t>
            </a:r>
          </a:p>
        </p:txBody>
      </p:sp>
    </p:spTree>
    <p:extLst>
      <p:ext uri="{BB962C8B-B14F-4D97-AF65-F5344CB8AC3E}">
        <p14:creationId xmlns:p14="http://schemas.microsoft.com/office/powerpoint/2010/main" val="88979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77D50-5ACF-4D2F-BD0D-AF5A24460570}"/>
              </a:ext>
            </a:extLst>
          </p:cNvPr>
          <p:cNvSpPr txBox="1"/>
          <p:nvPr/>
        </p:nvSpPr>
        <p:spPr>
          <a:xfrm>
            <a:off x="442761" y="1771048"/>
            <a:ext cx="58198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InSAR data are highly spatially correlated – you do not need every pixel to capture information on a process</a:t>
            </a:r>
          </a:p>
          <a:p>
            <a:endParaRPr lang="en-US" sz="2400" dirty="0"/>
          </a:p>
          <a:p>
            <a:r>
              <a:rPr lang="en-US" sz="2400" dirty="0"/>
              <a:t>Typically more datapoints = longer computation time =&gt; </a:t>
            </a:r>
            <a:r>
              <a:rPr lang="en-US" sz="2400" dirty="0" err="1"/>
              <a:t>downsampling</a:t>
            </a:r>
            <a:r>
              <a:rPr lang="en-US" sz="2400" dirty="0"/>
              <a:t> can make modeling more efficient</a:t>
            </a:r>
          </a:p>
          <a:p>
            <a:endParaRPr lang="en-US" sz="2400" dirty="0"/>
          </a:p>
          <a:p>
            <a:r>
              <a:rPr lang="en-US" sz="2400" dirty="0"/>
              <a:t>For example, quadtree decomposition (right) can divide an unwrapped interferogram into a set of regions with similar variance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4FF442-5158-4D6E-9206-2494175D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2" y="1162656"/>
            <a:ext cx="4606491" cy="56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2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248"/>
            <a:ext cx="10515600" cy="3063875"/>
          </a:xfrm>
        </p:spPr>
        <p:txBody>
          <a:bodyPr anchor="t"/>
          <a:lstStyle/>
          <a:p>
            <a:r>
              <a:rPr lang="en-US" dirty="0"/>
              <a:t>By </a:t>
            </a:r>
            <a:r>
              <a:rPr lang="en-US" b="1" dirty="0"/>
              <a:t>geophysical modeling</a:t>
            </a:r>
            <a:r>
              <a:rPr lang="en-US" dirty="0"/>
              <a:t>, we mean using idealized representations of the Earth to gain insight into its properties and processes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1E2D0BE-D9FC-4823-A694-71E61E563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47" y="3207415"/>
            <a:ext cx="3990153" cy="336223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A0BFC4-DA34-4134-AC22-E35E57348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/>
          <a:stretch/>
        </p:blipFill>
        <p:spPr>
          <a:xfrm>
            <a:off x="1" y="2960371"/>
            <a:ext cx="3990153" cy="3792926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8118A52-59DD-4D32-97AE-D5148181B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8" y="3337560"/>
            <a:ext cx="4054938" cy="3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Linear inverse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3160-8C91-401C-A7CE-E26D264E584B}"/>
              </a:ext>
            </a:extLst>
          </p:cNvPr>
          <p:cNvSpPr txBox="1"/>
          <p:nvPr/>
        </p:nvSpPr>
        <p:spPr>
          <a:xfrm>
            <a:off x="446567" y="1520449"/>
            <a:ext cx="49866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have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Fixed model geometry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relationship between model parameters and surface displacements</a:t>
            </a:r>
          </a:p>
          <a:p>
            <a:pPr lvl="1"/>
            <a:endParaRPr lang="en-US" sz="2400" dirty="0"/>
          </a:p>
          <a:p>
            <a:r>
              <a:rPr lang="en-US" sz="2400" dirty="0"/>
              <a:t>Things are fairly straightforward!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 simplifies to a matrix inversion problem:</a:t>
            </a:r>
          </a:p>
          <a:p>
            <a:pPr lvl="1"/>
            <a:endParaRPr lang="en-US" sz="2400" dirty="0"/>
          </a:p>
          <a:p>
            <a:pPr algn="ctr"/>
            <a:r>
              <a:rPr lang="en-US" sz="2400" b="1" dirty="0"/>
              <a:t>d</a:t>
            </a:r>
            <a:r>
              <a:rPr lang="en-US" sz="2400" dirty="0"/>
              <a:t> =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b="1" dirty="0"/>
              <a:t>m</a:t>
            </a:r>
          </a:p>
          <a:p>
            <a:pPr algn="ctr"/>
            <a:r>
              <a:rPr lang="en-US" sz="2400" b="1" dirty="0"/>
              <a:t>m</a:t>
            </a:r>
            <a:r>
              <a:rPr lang="en-US" sz="2400" dirty="0"/>
              <a:t> = (</a:t>
            </a:r>
            <a:r>
              <a:rPr lang="en-US" sz="2400" b="1" dirty="0"/>
              <a:t>G</a:t>
            </a:r>
            <a:r>
              <a:rPr lang="en-US" sz="2400" b="1" baseline="30000" dirty="0"/>
              <a:t>T</a:t>
            </a:r>
            <a:r>
              <a:rPr lang="en-US" sz="2400" baseline="30000" dirty="0"/>
              <a:t> </a:t>
            </a:r>
            <a:r>
              <a:rPr lang="en-US" sz="2400" b="1" dirty="0"/>
              <a:t>G</a:t>
            </a:r>
            <a:r>
              <a:rPr lang="en-US" sz="2400" dirty="0"/>
              <a:t>)</a:t>
            </a:r>
            <a:r>
              <a:rPr lang="en-US" sz="2400" baseline="30000" dirty="0"/>
              <a:t>-1</a:t>
            </a:r>
            <a:r>
              <a:rPr lang="en-US" sz="2400" dirty="0"/>
              <a:t> </a:t>
            </a:r>
            <a:r>
              <a:rPr lang="en-US" sz="2400" b="1" dirty="0"/>
              <a:t>G</a:t>
            </a:r>
            <a:r>
              <a:rPr lang="en-US" sz="2400" b="1" baseline="30000" dirty="0"/>
              <a:t>T</a:t>
            </a:r>
            <a:r>
              <a:rPr lang="en-US" sz="2400" dirty="0"/>
              <a:t> </a:t>
            </a:r>
            <a:r>
              <a:rPr lang="en-US" sz="2400" b="1" dirty="0"/>
              <a:t>d</a:t>
            </a:r>
          </a:p>
          <a:p>
            <a:pPr lvl="1"/>
            <a:r>
              <a:rPr lang="en-US" sz="2400" dirty="0"/>
              <a:t>(</a:t>
            </a:r>
            <a:r>
              <a:rPr lang="en-US" sz="2400" b="1" dirty="0"/>
              <a:t>G</a:t>
            </a:r>
            <a:r>
              <a:rPr lang="en-US" sz="2400" dirty="0"/>
              <a:t> is a matrix of Green’s functions)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B093FF4-962A-4300-B5B2-ABCA0E795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12" y="1176000"/>
            <a:ext cx="2829131" cy="269441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AE0FBD9-2A67-4A77-8109-CDC51E25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81" y="2643401"/>
            <a:ext cx="2744930" cy="269441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3CA6712-8028-4E68-A265-E1414D85F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55" y="4090053"/>
            <a:ext cx="2817904" cy="2716864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F6E053-69EE-417F-B291-900C0E62B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56" y="365125"/>
            <a:ext cx="490103" cy="35467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8E389-7B6B-42C4-BC96-76A12F7AFFAB}"/>
              </a:ext>
            </a:extLst>
          </p:cNvPr>
          <p:cNvSpPr txBox="1"/>
          <p:nvPr/>
        </p:nvSpPr>
        <p:spPr>
          <a:xfrm>
            <a:off x="7033562" y="1311509"/>
            <a:ext cx="141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slip = 0.5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8A259-19E6-4B01-9745-430B20C29475}"/>
              </a:ext>
            </a:extLst>
          </p:cNvPr>
          <p:cNvSpPr txBox="1"/>
          <p:nvPr/>
        </p:nvSpPr>
        <p:spPr>
          <a:xfrm>
            <a:off x="8699881" y="2705704"/>
            <a:ext cx="141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slip = 1.0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7579A-B16F-47E2-89C0-A33D89DE75F0}"/>
              </a:ext>
            </a:extLst>
          </p:cNvPr>
          <p:cNvSpPr txBox="1"/>
          <p:nvPr/>
        </p:nvSpPr>
        <p:spPr>
          <a:xfrm>
            <a:off x="10461526" y="4252338"/>
            <a:ext cx="141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slip = 2.0 m</a:t>
            </a:r>
          </a:p>
        </p:txBody>
      </p:sp>
    </p:spTree>
    <p:extLst>
      <p:ext uri="{BB962C8B-B14F-4D97-AF65-F5344CB8AC3E}">
        <p14:creationId xmlns:p14="http://schemas.microsoft.com/office/powerpoint/2010/main" val="333798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Nonlinear inverse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66D8E-0C58-440D-B509-222C8E328159}"/>
              </a:ext>
            </a:extLst>
          </p:cNvPr>
          <p:cNvSpPr txBox="1"/>
          <p:nvPr/>
        </p:nvSpPr>
        <p:spPr>
          <a:xfrm>
            <a:off x="457200" y="1127045"/>
            <a:ext cx="51036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Unfortunately, not everything has a linear relationship with displacement!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in position/depth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in dimensions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in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 these cases, we may use an optimization approach: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forward model displacements  using guessed model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fit of the forward model to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vary the model parameters until a good fit is obtained (e.g. by using an algorithm!)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F1FC4-33C0-499C-BDC7-2D4596CA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69" y="1176000"/>
            <a:ext cx="2794616" cy="2694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F695A-D6F8-4899-8BCD-DCD52EE4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7681" y="2704766"/>
            <a:ext cx="2744930" cy="257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6E965-821A-4B3B-9B93-493AEF77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6755" y="4123566"/>
            <a:ext cx="2817904" cy="264983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CB38D5-7BE6-42F6-8887-CF4ADB3A4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556" y="365125"/>
            <a:ext cx="490103" cy="3546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917DAC-6FF6-40CD-957D-DB4E6E32D3EE}"/>
              </a:ext>
            </a:extLst>
          </p:cNvPr>
          <p:cNvSpPr txBox="1"/>
          <p:nvPr/>
        </p:nvSpPr>
        <p:spPr>
          <a:xfrm>
            <a:off x="7033562" y="1311509"/>
            <a:ext cx="141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depth 6 km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70A2F-3636-486E-98C5-C36CC274E956}"/>
              </a:ext>
            </a:extLst>
          </p:cNvPr>
          <p:cNvSpPr txBox="1"/>
          <p:nvPr/>
        </p:nvSpPr>
        <p:spPr>
          <a:xfrm>
            <a:off x="8700729" y="2860168"/>
            <a:ext cx="135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depth 9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CF00-269D-406D-8FD6-DCE83567EBB7}"/>
              </a:ext>
            </a:extLst>
          </p:cNvPr>
          <p:cNvSpPr txBox="1"/>
          <p:nvPr/>
        </p:nvSpPr>
        <p:spPr>
          <a:xfrm>
            <a:off x="10461526" y="4252338"/>
            <a:ext cx="141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depth 12 km</a:t>
            </a:r>
          </a:p>
        </p:txBody>
      </p:sp>
    </p:spTree>
    <p:extLst>
      <p:ext uri="{BB962C8B-B14F-4D97-AF65-F5344CB8AC3E}">
        <p14:creationId xmlns:p14="http://schemas.microsoft.com/office/powerpoint/2010/main" val="384751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B71568-A85C-4571-B793-ED31C0F05A8B}"/>
              </a:ext>
            </a:extLst>
          </p:cNvPr>
          <p:cNvSpPr txBox="1">
            <a:spLocks/>
          </p:cNvSpPr>
          <p:nvPr/>
        </p:nvSpPr>
        <p:spPr>
          <a:xfrm>
            <a:off x="838200" y="3683527"/>
            <a:ext cx="10515600" cy="3169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A4DEE2-7BC2-4851-AFF3-C18E6E83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6210"/>
            <a:ext cx="10515600" cy="2887079"/>
          </a:xfrm>
        </p:spPr>
        <p:txBody>
          <a:bodyPr anchor="t">
            <a:normAutofit/>
          </a:bodyPr>
          <a:lstStyle/>
          <a:p>
            <a:r>
              <a:rPr lang="en-US" dirty="0"/>
              <a:t>By </a:t>
            </a:r>
            <a:r>
              <a:rPr lang="en-US" b="1" dirty="0"/>
              <a:t>geodetic data</a:t>
            </a:r>
            <a:r>
              <a:rPr lang="en-US" dirty="0"/>
              <a:t>, we mean data that measure deformation (changes in shape) of the Earth’s surface – e.g. InSAR, GPS/GNSS, differential lidar, optical image correlation…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6B2AA8F-19BC-45B6-81A4-168716C4A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r="11636" b="21561"/>
          <a:stretch/>
        </p:blipFill>
        <p:spPr>
          <a:xfrm>
            <a:off x="7985760" y="415047"/>
            <a:ext cx="4057650" cy="2597208"/>
          </a:xfrm>
          <a:prstGeom prst="rect">
            <a:avLst/>
          </a:prstGeom>
        </p:spPr>
      </p:pic>
      <p:pic>
        <p:nvPicPr>
          <p:cNvPr id="9" name="Picture 8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5E8C4981-8D95-49CE-9096-E30081675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8" t="679" r="25201" b="-679"/>
          <a:stretch/>
        </p:blipFill>
        <p:spPr>
          <a:xfrm>
            <a:off x="148590" y="157477"/>
            <a:ext cx="3463290" cy="3112343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AFD45D9-9ACF-4897-AD6A-3149C6877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35"/>
          <a:stretch/>
        </p:blipFill>
        <p:spPr>
          <a:xfrm>
            <a:off x="3645089" y="268241"/>
            <a:ext cx="2696795" cy="2890819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B11EC4B-1858-47C1-86D3-CF212A4CC5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0" t="1916" r="-2509" b="-1916"/>
          <a:stretch/>
        </p:blipFill>
        <p:spPr>
          <a:xfrm>
            <a:off x="6341884" y="268240"/>
            <a:ext cx="2357705" cy="28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250825"/>
            <a:ext cx="10515600" cy="2046605"/>
          </a:xfrm>
        </p:spPr>
        <p:txBody>
          <a:bodyPr anchor="t"/>
          <a:lstStyle/>
          <a:p>
            <a:r>
              <a:rPr lang="en-US" dirty="0"/>
              <a:t>An individual SAR interferogram measures deformation in one dimension, in the radar line-of-sight</a:t>
            </a:r>
          </a:p>
        </p:txBody>
      </p:sp>
      <p:grpSp>
        <p:nvGrpSpPr>
          <p:cNvPr id="87" name="Group 2">
            <a:extLst>
              <a:ext uri="{FF2B5EF4-FFF2-40B4-BE49-F238E27FC236}">
                <a16:creationId xmlns:a16="http://schemas.microsoft.com/office/drawing/2014/main" id="{59066E0A-D485-4BC2-9D83-F54619B22594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8922358" y="6253162"/>
            <a:ext cx="762000" cy="142875"/>
            <a:chOff x="1056" y="2112"/>
            <a:chExt cx="2304" cy="432"/>
          </a:xfrm>
        </p:grpSpPr>
        <p:grpSp>
          <p:nvGrpSpPr>
            <p:cNvPr id="88" name="Group 3">
              <a:extLst>
                <a:ext uri="{FF2B5EF4-FFF2-40B4-BE49-F238E27FC236}">
                  <a16:creationId xmlns:a16="http://schemas.microsoft.com/office/drawing/2014/main" id="{730760DC-8C82-4775-9BC8-DE11C1E8B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112"/>
              <a:ext cx="1152" cy="432"/>
              <a:chOff x="1056" y="1872"/>
              <a:chExt cx="1152" cy="672"/>
            </a:xfrm>
          </p:grpSpPr>
          <p:sp>
            <p:nvSpPr>
              <p:cNvPr id="92" name="Freeform 4">
                <a:extLst>
                  <a:ext uri="{FF2B5EF4-FFF2-40B4-BE49-F238E27FC236}">
                    <a16:creationId xmlns:a16="http://schemas.microsoft.com/office/drawing/2014/main" id="{1CB4F824-3138-4EA6-BAA5-02CB81A34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" y="1907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5">
                <a:extLst>
                  <a:ext uri="{FF2B5EF4-FFF2-40B4-BE49-F238E27FC236}">
                    <a16:creationId xmlns:a16="http://schemas.microsoft.com/office/drawing/2014/main" id="{0AC80419-9330-449F-8E7E-FA2C2CB88E2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11" y="2247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216742BA-4DB5-4646-B010-EB2917CE4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112"/>
              <a:ext cx="1152" cy="432"/>
              <a:chOff x="1056" y="1872"/>
              <a:chExt cx="1152" cy="672"/>
            </a:xfrm>
          </p:grpSpPr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839B0059-35F4-4889-872C-EB5F8D897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" y="1893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137702D4-2A39-4AB6-A284-C10CFEDEF4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07" y="2231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4" name="Group 9">
            <a:extLst>
              <a:ext uri="{FF2B5EF4-FFF2-40B4-BE49-F238E27FC236}">
                <a16:creationId xmlns:a16="http://schemas.microsoft.com/office/drawing/2014/main" id="{B7235625-A72C-421F-806B-0610D705D16E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1126517" y="4652962"/>
            <a:ext cx="3048000" cy="142875"/>
            <a:chOff x="1104" y="2976"/>
            <a:chExt cx="3744" cy="176"/>
          </a:xfrm>
        </p:grpSpPr>
        <p:grpSp>
          <p:nvGrpSpPr>
            <p:cNvPr id="95" name="Group 10">
              <a:extLst>
                <a:ext uri="{FF2B5EF4-FFF2-40B4-BE49-F238E27FC236}">
                  <a16:creationId xmlns:a16="http://schemas.microsoft.com/office/drawing/2014/main" id="{DD2F617C-0F5F-4057-8DBB-8EBE36E3F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976"/>
              <a:ext cx="1872" cy="176"/>
              <a:chOff x="1056" y="2112"/>
              <a:chExt cx="4608" cy="432"/>
            </a:xfrm>
          </p:grpSpPr>
          <p:grpSp>
            <p:nvGrpSpPr>
              <p:cNvPr id="111" name="Group 11">
                <a:extLst>
                  <a:ext uri="{FF2B5EF4-FFF2-40B4-BE49-F238E27FC236}">
                    <a16:creationId xmlns:a16="http://schemas.microsoft.com/office/drawing/2014/main" id="{8C4FDB81-32F1-4F75-932C-1D7ADEB4E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19" name="Group 12">
                  <a:extLst>
                    <a:ext uri="{FF2B5EF4-FFF2-40B4-BE49-F238E27FC236}">
                      <a16:creationId xmlns:a16="http://schemas.microsoft.com/office/drawing/2014/main" id="{10203C91-FC8C-4B98-BEB1-847EEB3E90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23" name="Freeform 13">
                    <a:extLst>
                      <a:ext uri="{FF2B5EF4-FFF2-40B4-BE49-F238E27FC236}">
                        <a16:creationId xmlns:a16="http://schemas.microsoft.com/office/drawing/2014/main" id="{92B95145-19EF-415B-8965-0DF1D6CBC5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7" y="192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14">
                    <a:extLst>
                      <a:ext uri="{FF2B5EF4-FFF2-40B4-BE49-F238E27FC236}">
                        <a16:creationId xmlns:a16="http://schemas.microsoft.com/office/drawing/2014/main" id="{D016F6C3-4D8D-48A7-9C6A-5A18888801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15">
                  <a:extLst>
                    <a:ext uri="{FF2B5EF4-FFF2-40B4-BE49-F238E27FC236}">
                      <a16:creationId xmlns:a16="http://schemas.microsoft.com/office/drawing/2014/main" id="{241819A2-BC5F-4CA1-B634-4A72B0859F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21" name="Freeform 16">
                    <a:extLst>
                      <a:ext uri="{FF2B5EF4-FFF2-40B4-BE49-F238E27FC236}">
                        <a16:creationId xmlns:a16="http://schemas.microsoft.com/office/drawing/2014/main" id="{443130EA-F40F-4F22-9E1A-74F3F7EF3B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1" y="1897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7">
                    <a:extLst>
                      <a:ext uri="{FF2B5EF4-FFF2-40B4-BE49-F238E27FC236}">
                        <a16:creationId xmlns:a16="http://schemas.microsoft.com/office/drawing/2014/main" id="{D32E2E92-5002-42A8-88E5-490E59B5FD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2" y="223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2" name="Group 18">
                <a:extLst>
                  <a:ext uri="{FF2B5EF4-FFF2-40B4-BE49-F238E27FC236}">
                    <a16:creationId xmlns:a16="http://schemas.microsoft.com/office/drawing/2014/main" id="{76D93969-36C1-45E3-9CCA-6447096F3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13" name="Group 19">
                  <a:extLst>
                    <a:ext uri="{FF2B5EF4-FFF2-40B4-BE49-F238E27FC236}">
                      <a16:creationId xmlns:a16="http://schemas.microsoft.com/office/drawing/2014/main" id="{274B18D5-D4A5-40E4-A821-3277F7671C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17" name="Freeform 20">
                    <a:extLst>
                      <a:ext uri="{FF2B5EF4-FFF2-40B4-BE49-F238E27FC236}">
                        <a16:creationId xmlns:a16="http://schemas.microsoft.com/office/drawing/2014/main" id="{C7129127-1234-4F7A-90F3-FD24F8210C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3" y="191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21">
                    <a:extLst>
                      <a:ext uri="{FF2B5EF4-FFF2-40B4-BE49-F238E27FC236}">
                        <a16:creationId xmlns:a16="http://schemas.microsoft.com/office/drawing/2014/main" id="{3850A58E-4DFE-4316-AC0C-A59C0BB47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3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oup 22">
                  <a:extLst>
                    <a:ext uri="{FF2B5EF4-FFF2-40B4-BE49-F238E27FC236}">
                      <a16:creationId xmlns:a16="http://schemas.microsoft.com/office/drawing/2014/main" id="{58593870-6B2A-4111-AEFA-FECB7F40CF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15" name="Freeform 23">
                    <a:extLst>
                      <a:ext uri="{FF2B5EF4-FFF2-40B4-BE49-F238E27FC236}">
                        <a16:creationId xmlns:a16="http://schemas.microsoft.com/office/drawing/2014/main" id="{A73891E9-29F4-4F21-9B42-300EE3E8EA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6" y="190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24">
                    <a:extLst>
                      <a:ext uri="{FF2B5EF4-FFF2-40B4-BE49-F238E27FC236}">
                        <a16:creationId xmlns:a16="http://schemas.microsoft.com/office/drawing/2014/main" id="{F3D4A7D3-4A59-4592-A848-682243E2DE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6" y="224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" name="Group 25">
              <a:extLst>
                <a:ext uri="{FF2B5EF4-FFF2-40B4-BE49-F238E27FC236}">
                  <a16:creationId xmlns:a16="http://schemas.microsoft.com/office/drawing/2014/main" id="{F38CDE39-67F7-4DE7-AC65-8512F18F7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976"/>
              <a:ext cx="1872" cy="176"/>
              <a:chOff x="1056" y="2112"/>
              <a:chExt cx="4608" cy="432"/>
            </a:xfrm>
          </p:grpSpPr>
          <p:grpSp>
            <p:nvGrpSpPr>
              <p:cNvPr id="97" name="Group 26">
                <a:extLst>
                  <a:ext uri="{FF2B5EF4-FFF2-40B4-BE49-F238E27FC236}">
                    <a16:creationId xmlns:a16="http://schemas.microsoft.com/office/drawing/2014/main" id="{0DBD5778-F352-4B0B-B842-99731EE4A8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05" name="Group 27">
                  <a:extLst>
                    <a:ext uri="{FF2B5EF4-FFF2-40B4-BE49-F238E27FC236}">
                      <a16:creationId xmlns:a16="http://schemas.microsoft.com/office/drawing/2014/main" id="{BA2D4909-D8D4-4661-854A-410B84A206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9" name="Freeform 28">
                    <a:extLst>
                      <a:ext uri="{FF2B5EF4-FFF2-40B4-BE49-F238E27FC236}">
                        <a16:creationId xmlns:a16="http://schemas.microsoft.com/office/drawing/2014/main" id="{5D692D93-9F9A-41BB-90F3-07FF99C879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5" y="1906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29">
                    <a:extLst>
                      <a:ext uri="{FF2B5EF4-FFF2-40B4-BE49-F238E27FC236}">
                        <a16:creationId xmlns:a16="http://schemas.microsoft.com/office/drawing/2014/main" id="{6D5354F1-416E-4B40-8A55-4CD1882025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30">
                  <a:extLst>
                    <a:ext uri="{FF2B5EF4-FFF2-40B4-BE49-F238E27FC236}">
                      <a16:creationId xmlns:a16="http://schemas.microsoft.com/office/drawing/2014/main" id="{58CD3170-127A-4E0B-8B59-DB8FB06EFD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7" name="Freeform 31">
                    <a:extLst>
                      <a:ext uri="{FF2B5EF4-FFF2-40B4-BE49-F238E27FC236}">
                        <a16:creationId xmlns:a16="http://schemas.microsoft.com/office/drawing/2014/main" id="{411E7C77-679B-4FF0-A929-32BA798720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4" y="189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32">
                    <a:extLst>
                      <a:ext uri="{FF2B5EF4-FFF2-40B4-BE49-F238E27FC236}">
                        <a16:creationId xmlns:a16="http://schemas.microsoft.com/office/drawing/2014/main" id="{51B36B4C-2215-4CD6-B3FC-F480062CE5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4" y="2224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8" name="Group 33">
                <a:extLst>
                  <a:ext uri="{FF2B5EF4-FFF2-40B4-BE49-F238E27FC236}">
                    <a16:creationId xmlns:a16="http://schemas.microsoft.com/office/drawing/2014/main" id="{B545733F-386C-461C-8C29-1F909E064A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99" name="Group 34">
                  <a:extLst>
                    <a:ext uri="{FF2B5EF4-FFF2-40B4-BE49-F238E27FC236}">
                      <a16:creationId xmlns:a16="http://schemas.microsoft.com/office/drawing/2014/main" id="{FAF5157B-A58A-440B-9997-62D3C78CF6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3" name="Freeform 35">
                    <a:extLst>
                      <a:ext uri="{FF2B5EF4-FFF2-40B4-BE49-F238E27FC236}">
                        <a16:creationId xmlns:a16="http://schemas.microsoft.com/office/drawing/2014/main" id="{7EFCEB22-475A-48F6-86F1-F2C786176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1903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36">
                    <a:extLst>
                      <a:ext uri="{FF2B5EF4-FFF2-40B4-BE49-F238E27FC236}">
                        <a16:creationId xmlns:a16="http://schemas.microsoft.com/office/drawing/2014/main" id="{E4594885-4C76-4EBA-8C72-7E03C35632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41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oup 37">
                  <a:extLst>
                    <a:ext uri="{FF2B5EF4-FFF2-40B4-BE49-F238E27FC236}">
                      <a16:creationId xmlns:a16="http://schemas.microsoft.com/office/drawing/2014/main" id="{1283E20B-3825-47A2-86EC-70440801B6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1" name="Freeform 38">
                    <a:extLst>
                      <a:ext uri="{FF2B5EF4-FFF2-40B4-BE49-F238E27FC236}">
                        <a16:creationId xmlns:a16="http://schemas.microsoft.com/office/drawing/2014/main" id="{9692A3F7-35DB-444F-9A67-BE1795B01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2" y="1885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39">
                    <a:extLst>
                      <a:ext uri="{FF2B5EF4-FFF2-40B4-BE49-F238E27FC236}">
                        <a16:creationId xmlns:a16="http://schemas.microsoft.com/office/drawing/2014/main" id="{214B1CBD-D3A1-4730-8BB7-FA89EF64D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28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125" name="Picture 40">
            <a:extLst>
              <a:ext uri="{FF2B5EF4-FFF2-40B4-BE49-F238E27FC236}">
                <a16:creationId xmlns:a16="http://schemas.microsoft.com/office/drawing/2014/main" id="{58B2027E-D18F-4ACB-B791-ABAE0CA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" y="2141538"/>
            <a:ext cx="2120900" cy="220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6" name="Freeform 41">
            <a:extLst>
              <a:ext uri="{FF2B5EF4-FFF2-40B4-BE49-F238E27FC236}">
                <a16:creationId xmlns:a16="http://schemas.microsoft.com/office/drawing/2014/main" id="{98625FBE-AE50-4038-A79B-1288215826CC}"/>
              </a:ext>
            </a:extLst>
          </p:cNvPr>
          <p:cNvSpPr>
            <a:spLocks/>
          </p:cNvSpPr>
          <p:nvPr/>
        </p:nvSpPr>
        <p:spPr bwMode="auto">
          <a:xfrm>
            <a:off x="1817079" y="5791200"/>
            <a:ext cx="3276600" cy="762000"/>
          </a:xfrm>
          <a:custGeom>
            <a:avLst/>
            <a:gdLst>
              <a:gd name="T0" fmla="*/ 0 w 2736"/>
              <a:gd name="T1" fmla="*/ 762000 h 672"/>
              <a:gd name="T2" fmla="*/ 0 w 2736"/>
              <a:gd name="T3" fmla="*/ 108857 h 672"/>
              <a:gd name="T4" fmla="*/ 172453 w 2736"/>
              <a:gd name="T5" fmla="*/ 108857 h 672"/>
              <a:gd name="T6" fmla="*/ 344905 w 2736"/>
              <a:gd name="T7" fmla="*/ 163286 h 672"/>
              <a:gd name="T8" fmla="*/ 517358 w 2736"/>
              <a:gd name="T9" fmla="*/ 272143 h 672"/>
              <a:gd name="T10" fmla="*/ 804779 w 2736"/>
              <a:gd name="T11" fmla="*/ 217714 h 672"/>
              <a:gd name="T12" fmla="*/ 862263 w 2736"/>
              <a:gd name="T13" fmla="*/ 163286 h 672"/>
              <a:gd name="T14" fmla="*/ 977232 w 2736"/>
              <a:gd name="T15" fmla="*/ 108857 h 672"/>
              <a:gd name="T16" fmla="*/ 1034716 w 2736"/>
              <a:gd name="T17" fmla="*/ 0 h 672"/>
              <a:gd name="T18" fmla="*/ 1207168 w 2736"/>
              <a:gd name="T19" fmla="*/ 0 h 672"/>
              <a:gd name="T20" fmla="*/ 1264653 w 2736"/>
              <a:gd name="T21" fmla="*/ 54429 h 672"/>
              <a:gd name="T22" fmla="*/ 1322137 w 2736"/>
              <a:gd name="T23" fmla="*/ 108857 h 672"/>
              <a:gd name="T24" fmla="*/ 1379621 w 2736"/>
              <a:gd name="T25" fmla="*/ 163286 h 672"/>
              <a:gd name="T26" fmla="*/ 1437105 w 2736"/>
              <a:gd name="T27" fmla="*/ 163286 h 672"/>
              <a:gd name="T28" fmla="*/ 1609558 w 2736"/>
              <a:gd name="T29" fmla="*/ 217714 h 672"/>
              <a:gd name="T30" fmla="*/ 1724526 w 2736"/>
              <a:gd name="T31" fmla="*/ 217714 h 672"/>
              <a:gd name="T32" fmla="*/ 1782011 w 2736"/>
              <a:gd name="T33" fmla="*/ 217714 h 672"/>
              <a:gd name="T34" fmla="*/ 1839495 w 2736"/>
              <a:gd name="T35" fmla="*/ 163286 h 672"/>
              <a:gd name="T36" fmla="*/ 1954463 w 2736"/>
              <a:gd name="T37" fmla="*/ 108857 h 672"/>
              <a:gd name="T38" fmla="*/ 2011947 w 2736"/>
              <a:gd name="T39" fmla="*/ 54429 h 672"/>
              <a:gd name="T40" fmla="*/ 2011947 w 2736"/>
              <a:gd name="T41" fmla="*/ 0 h 672"/>
              <a:gd name="T42" fmla="*/ 2069432 w 2736"/>
              <a:gd name="T43" fmla="*/ 0 h 672"/>
              <a:gd name="T44" fmla="*/ 2126916 w 2736"/>
              <a:gd name="T45" fmla="*/ 0 h 672"/>
              <a:gd name="T46" fmla="*/ 2184400 w 2736"/>
              <a:gd name="T47" fmla="*/ 0 h 672"/>
              <a:gd name="T48" fmla="*/ 2241884 w 2736"/>
              <a:gd name="T49" fmla="*/ 0 h 672"/>
              <a:gd name="T50" fmla="*/ 2414337 w 2736"/>
              <a:gd name="T51" fmla="*/ 54429 h 672"/>
              <a:gd name="T52" fmla="*/ 2701758 w 2736"/>
              <a:gd name="T53" fmla="*/ 217714 h 672"/>
              <a:gd name="T54" fmla="*/ 3046663 w 2736"/>
              <a:gd name="T55" fmla="*/ 108857 h 672"/>
              <a:gd name="T56" fmla="*/ 3276600 w 2736"/>
              <a:gd name="T57" fmla="*/ 163286 h 672"/>
              <a:gd name="T58" fmla="*/ 3276600 w 2736"/>
              <a:gd name="T59" fmla="*/ 762000 h 672"/>
              <a:gd name="T60" fmla="*/ 862263 w 2736"/>
              <a:gd name="T61" fmla="*/ 762000 h 67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736" h="672">
                <a:moveTo>
                  <a:pt x="0" y="672"/>
                </a:moveTo>
                <a:lnTo>
                  <a:pt x="0" y="96"/>
                </a:lnTo>
                <a:lnTo>
                  <a:pt x="144" y="96"/>
                </a:lnTo>
                <a:lnTo>
                  <a:pt x="288" y="144"/>
                </a:lnTo>
                <a:lnTo>
                  <a:pt x="432" y="240"/>
                </a:lnTo>
                <a:lnTo>
                  <a:pt x="672" y="192"/>
                </a:lnTo>
                <a:lnTo>
                  <a:pt x="720" y="144"/>
                </a:lnTo>
                <a:lnTo>
                  <a:pt x="816" y="96"/>
                </a:lnTo>
                <a:lnTo>
                  <a:pt x="864" y="0"/>
                </a:lnTo>
                <a:lnTo>
                  <a:pt x="1008" y="0"/>
                </a:lnTo>
                <a:lnTo>
                  <a:pt x="1056" y="48"/>
                </a:lnTo>
                <a:lnTo>
                  <a:pt x="1104" y="96"/>
                </a:lnTo>
                <a:lnTo>
                  <a:pt x="1152" y="144"/>
                </a:lnTo>
                <a:lnTo>
                  <a:pt x="1200" y="144"/>
                </a:lnTo>
                <a:lnTo>
                  <a:pt x="1344" y="192"/>
                </a:lnTo>
                <a:lnTo>
                  <a:pt x="1440" y="192"/>
                </a:lnTo>
                <a:lnTo>
                  <a:pt x="1488" y="192"/>
                </a:lnTo>
                <a:lnTo>
                  <a:pt x="1536" y="144"/>
                </a:lnTo>
                <a:lnTo>
                  <a:pt x="1632" y="96"/>
                </a:lnTo>
                <a:lnTo>
                  <a:pt x="1680" y="48"/>
                </a:lnTo>
                <a:lnTo>
                  <a:pt x="1680" y="0"/>
                </a:lnTo>
                <a:lnTo>
                  <a:pt x="1728" y="0"/>
                </a:lnTo>
                <a:lnTo>
                  <a:pt x="1776" y="0"/>
                </a:lnTo>
                <a:lnTo>
                  <a:pt x="1824" y="0"/>
                </a:lnTo>
                <a:lnTo>
                  <a:pt x="1872" y="0"/>
                </a:lnTo>
                <a:lnTo>
                  <a:pt x="2016" y="48"/>
                </a:lnTo>
                <a:lnTo>
                  <a:pt x="2256" y="192"/>
                </a:lnTo>
                <a:lnTo>
                  <a:pt x="2544" y="96"/>
                </a:lnTo>
                <a:lnTo>
                  <a:pt x="2736" y="144"/>
                </a:lnTo>
                <a:lnTo>
                  <a:pt x="2736" y="672"/>
                </a:lnTo>
                <a:lnTo>
                  <a:pt x="720" y="672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7" name="Picture 42">
            <a:extLst>
              <a:ext uri="{FF2B5EF4-FFF2-40B4-BE49-F238E27FC236}">
                <a16:creationId xmlns:a16="http://schemas.microsoft.com/office/drawing/2014/main" id="{B4E78E88-900F-4C24-9538-B3DA8453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20" y="2133600"/>
            <a:ext cx="212090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8" name="Freeform 43">
            <a:extLst>
              <a:ext uri="{FF2B5EF4-FFF2-40B4-BE49-F238E27FC236}">
                <a16:creationId xmlns:a16="http://schemas.microsoft.com/office/drawing/2014/main" id="{61369EC2-8DA6-4B6A-B597-D28F9E289396}"/>
              </a:ext>
            </a:extLst>
          </p:cNvPr>
          <p:cNvSpPr>
            <a:spLocks/>
          </p:cNvSpPr>
          <p:nvPr/>
        </p:nvSpPr>
        <p:spPr bwMode="auto">
          <a:xfrm>
            <a:off x="7479320" y="5892800"/>
            <a:ext cx="742950" cy="652463"/>
          </a:xfrm>
          <a:custGeom>
            <a:avLst/>
            <a:gdLst>
              <a:gd name="T0" fmla="*/ 0 w 468"/>
              <a:gd name="T1" fmla="*/ 652463 h 411"/>
              <a:gd name="T2" fmla="*/ 0 w 468"/>
              <a:gd name="T3" fmla="*/ 0 h 411"/>
              <a:gd name="T4" fmla="*/ 173038 w 468"/>
              <a:gd name="T5" fmla="*/ 0 h 411"/>
              <a:gd name="T6" fmla="*/ 344488 w 468"/>
              <a:gd name="T7" fmla="*/ 53975 h 411"/>
              <a:gd name="T8" fmla="*/ 517525 w 468"/>
              <a:gd name="T9" fmla="*/ 161925 h 411"/>
              <a:gd name="T10" fmla="*/ 742950 w 468"/>
              <a:gd name="T11" fmla="*/ 649288 h 4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68" h="411">
                <a:moveTo>
                  <a:pt x="0" y="411"/>
                </a:moveTo>
                <a:lnTo>
                  <a:pt x="0" y="0"/>
                </a:lnTo>
                <a:lnTo>
                  <a:pt x="109" y="0"/>
                </a:lnTo>
                <a:lnTo>
                  <a:pt x="217" y="34"/>
                </a:lnTo>
                <a:lnTo>
                  <a:pt x="326" y="102"/>
                </a:lnTo>
                <a:lnTo>
                  <a:pt x="468" y="409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Freeform 44">
            <a:extLst>
              <a:ext uri="{FF2B5EF4-FFF2-40B4-BE49-F238E27FC236}">
                <a16:creationId xmlns:a16="http://schemas.microsoft.com/office/drawing/2014/main" id="{786D3C7D-8BE4-46E0-ACCD-248D444398F9}"/>
              </a:ext>
            </a:extLst>
          </p:cNvPr>
          <p:cNvSpPr>
            <a:spLocks/>
          </p:cNvSpPr>
          <p:nvPr/>
        </p:nvSpPr>
        <p:spPr bwMode="auto">
          <a:xfrm>
            <a:off x="8114320" y="6010275"/>
            <a:ext cx="2759075" cy="762000"/>
          </a:xfrm>
          <a:custGeom>
            <a:avLst/>
            <a:gdLst>
              <a:gd name="T0" fmla="*/ 0 w 1738"/>
              <a:gd name="T1" fmla="*/ 271463 h 480"/>
              <a:gd name="T2" fmla="*/ 287338 w 1738"/>
              <a:gd name="T3" fmla="*/ 217488 h 480"/>
              <a:gd name="T4" fmla="*/ 344488 w 1738"/>
              <a:gd name="T5" fmla="*/ 163513 h 480"/>
              <a:gd name="T6" fmla="*/ 460375 w 1738"/>
              <a:gd name="T7" fmla="*/ 109538 h 480"/>
              <a:gd name="T8" fmla="*/ 517525 w 1738"/>
              <a:gd name="T9" fmla="*/ 0 h 480"/>
              <a:gd name="T10" fmla="*/ 688975 w 1738"/>
              <a:gd name="T11" fmla="*/ 0 h 480"/>
              <a:gd name="T12" fmla="*/ 747713 w 1738"/>
              <a:gd name="T13" fmla="*/ 53975 h 480"/>
              <a:gd name="T14" fmla="*/ 804863 w 1738"/>
              <a:gd name="T15" fmla="*/ 109538 h 480"/>
              <a:gd name="T16" fmla="*/ 862013 w 1738"/>
              <a:gd name="T17" fmla="*/ 163513 h 480"/>
              <a:gd name="T18" fmla="*/ 919163 w 1738"/>
              <a:gd name="T19" fmla="*/ 163513 h 480"/>
              <a:gd name="T20" fmla="*/ 1092200 w 1738"/>
              <a:gd name="T21" fmla="*/ 217488 h 480"/>
              <a:gd name="T22" fmla="*/ 1206500 w 1738"/>
              <a:gd name="T23" fmla="*/ 217488 h 480"/>
              <a:gd name="T24" fmla="*/ 1265238 w 1738"/>
              <a:gd name="T25" fmla="*/ 217488 h 480"/>
              <a:gd name="T26" fmla="*/ 1322388 w 1738"/>
              <a:gd name="T27" fmla="*/ 163513 h 480"/>
              <a:gd name="T28" fmla="*/ 1436688 w 1738"/>
              <a:gd name="T29" fmla="*/ 109538 h 480"/>
              <a:gd name="T30" fmla="*/ 1493838 w 1738"/>
              <a:gd name="T31" fmla="*/ 53975 h 480"/>
              <a:gd name="T32" fmla="*/ 1493838 w 1738"/>
              <a:gd name="T33" fmla="*/ 0 h 480"/>
              <a:gd name="T34" fmla="*/ 1552575 w 1738"/>
              <a:gd name="T35" fmla="*/ 0 h 480"/>
              <a:gd name="T36" fmla="*/ 1609725 w 1738"/>
              <a:gd name="T37" fmla="*/ 0 h 480"/>
              <a:gd name="T38" fmla="*/ 1666875 w 1738"/>
              <a:gd name="T39" fmla="*/ 0 h 480"/>
              <a:gd name="T40" fmla="*/ 1724025 w 1738"/>
              <a:gd name="T41" fmla="*/ 0 h 480"/>
              <a:gd name="T42" fmla="*/ 1897063 w 1738"/>
              <a:gd name="T43" fmla="*/ 53975 h 480"/>
              <a:gd name="T44" fmla="*/ 2184400 w 1738"/>
              <a:gd name="T45" fmla="*/ 217488 h 480"/>
              <a:gd name="T46" fmla="*/ 2528888 w 1738"/>
              <a:gd name="T47" fmla="*/ 109538 h 480"/>
              <a:gd name="T48" fmla="*/ 2759075 w 1738"/>
              <a:gd name="T49" fmla="*/ 163513 h 480"/>
              <a:gd name="T50" fmla="*/ 2759075 w 1738"/>
              <a:gd name="T51" fmla="*/ 762000 h 480"/>
              <a:gd name="T52" fmla="*/ 241300 w 1738"/>
              <a:gd name="T53" fmla="*/ 750888 h 48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738" h="480">
                <a:moveTo>
                  <a:pt x="0" y="171"/>
                </a:moveTo>
                <a:lnTo>
                  <a:pt x="181" y="137"/>
                </a:lnTo>
                <a:lnTo>
                  <a:pt x="217" y="103"/>
                </a:lnTo>
                <a:lnTo>
                  <a:pt x="290" y="69"/>
                </a:lnTo>
                <a:lnTo>
                  <a:pt x="326" y="0"/>
                </a:lnTo>
                <a:lnTo>
                  <a:pt x="434" y="0"/>
                </a:lnTo>
                <a:lnTo>
                  <a:pt x="471" y="34"/>
                </a:lnTo>
                <a:lnTo>
                  <a:pt x="507" y="69"/>
                </a:lnTo>
                <a:lnTo>
                  <a:pt x="543" y="103"/>
                </a:lnTo>
                <a:lnTo>
                  <a:pt x="579" y="103"/>
                </a:lnTo>
                <a:lnTo>
                  <a:pt x="688" y="137"/>
                </a:lnTo>
                <a:lnTo>
                  <a:pt x="760" y="137"/>
                </a:lnTo>
                <a:lnTo>
                  <a:pt x="797" y="137"/>
                </a:lnTo>
                <a:lnTo>
                  <a:pt x="833" y="103"/>
                </a:lnTo>
                <a:lnTo>
                  <a:pt x="905" y="69"/>
                </a:lnTo>
                <a:lnTo>
                  <a:pt x="941" y="34"/>
                </a:lnTo>
                <a:lnTo>
                  <a:pt x="941" y="0"/>
                </a:lnTo>
                <a:lnTo>
                  <a:pt x="978" y="0"/>
                </a:lnTo>
                <a:lnTo>
                  <a:pt x="1014" y="0"/>
                </a:lnTo>
                <a:lnTo>
                  <a:pt x="1050" y="0"/>
                </a:lnTo>
                <a:lnTo>
                  <a:pt x="1086" y="0"/>
                </a:lnTo>
                <a:lnTo>
                  <a:pt x="1195" y="34"/>
                </a:lnTo>
                <a:lnTo>
                  <a:pt x="1376" y="137"/>
                </a:lnTo>
                <a:lnTo>
                  <a:pt x="1593" y="69"/>
                </a:lnTo>
                <a:lnTo>
                  <a:pt x="1738" y="103"/>
                </a:lnTo>
                <a:lnTo>
                  <a:pt x="1738" y="480"/>
                </a:lnTo>
                <a:lnTo>
                  <a:pt x="152" y="473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0" name="Group 45">
            <a:extLst>
              <a:ext uri="{FF2B5EF4-FFF2-40B4-BE49-F238E27FC236}">
                <a16:creationId xmlns:a16="http://schemas.microsoft.com/office/drawing/2014/main" id="{4A3835BC-EB0D-4A44-AB52-FB2148356F72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6788758" y="4645025"/>
            <a:ext cx="3048000" cy="142875"/>
            <a:chOff x="1104" y="2976"/>
            <a:chExt cx="3744" cy="176"/>
          </a:xfrm>
        </p:grpSpPr>
        <p:grpSp>
          <p:nvGrpSpPr>
            <p:cNvPr id="131" name="Group 46">
              <a:extLst>
                <a:ext uri="{FF2B5EF4-FFF2-40B4-BE49-F238E27FC236}">
                  <a16:creationId xmlns:a16="http://schemas.microsoft.com/office/drawing/2014/main" id="{F4479B93-FE13-4BFC-B53C-6E794FE4A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976"/>
              <a:ext cx="1872" cy="176"/>
              <a:chOff x="1056" y="2112"/>
              <a:chExt cx="4608" cy="432"/>
            </a:xfrm>
          </p:grpSpPr>
          <p:grpSp>
            <p:nvGrpSpPr>
              <p:cNvPr id="147" name="Group 47">
                <a:extLst>
                  <a:ext uri="{FF2B5EF4-FFF2-40B4-BE49-F238E27FC236}">
                    <a16:creationId xmlns:a16="http://schemas.microsoft.com/office/drawing/2014/main" id="{A25F4A6F-1C98-4850-8335-871F17607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55" name="Group 48">
                  <a:extLst>
                    <a:ext uri="{FF2B5EF4-FFF2-40B4-BE49-F238E27FC236}">
                      <a16:creationId xmlns:a16="http://schemas.microsoft.com/office/drawing/2014/main" id="{EE974D9A-AD3A-4539-B54F-8D5580C9C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9" name="Freeform 49">
                    <a:extLst>
                      <a:ext uri="{FF2B5EF4-FFF2-40B4-BE49-F238E27FC236}">
                        <a16:creationId xmlns:a16="http://schemas.microsoft.com/office/drawing/2014/main" id="{417B9B9C-C541-48EB-826E-E99370C2E2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7" y="192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50">
                    <a:extLst>
                      <a:ext uri="{FF2B5EF4-FFF2-40B4-BE49-F238E27FC236}">
                        <a16:creationId xmlns:a16="http://schemas.microsoft.com/office/drawing/2014/main" id="{D83560FA-15C8-432C-B417-22FA8F91EE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" name="Group 51">
                  <a:extLst>
                    <a:ext uri="{FF2B5EF4-FFF2-40B4-BE49-F238E27FC236}">
                      <a16:creationId xmlns:a16="http://schemas.microsoft.com/office/drawing/2014/main" id="{AE847D2B-8AFD-42AD-A115-8460E155CF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7" name="Freeform 52">
                    <a:extLst>
                      <a:ext uri="{FF2B5EF4-FFF2-40B4-BE49-F238E27FC236}">
                        <a16:creationId xmlns:a16="http://schemas.microsoft.com/office/drawing/2014/main" id="{6798B761-C272-4BBC-B323-78A28DF4A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1" y="1897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53">
                    <a:extLst>
                      <a:ext uri="{FF2B5EF4-FFF2-40B4-BE49-F238E27FC236}">
                        <a16:creationId xmlns:a16="http://schemas.microsoft.com/office/drawing/2014/main" id="{3B82C63E-1813-4ACD-A4C7-26D2F7FFE0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2" y="223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8" name="Group 54">
                <a:extLst>
                  <a:ext uri="{FF2B5EF4-FFF2-40B4-BE49-F238E27FC236}">
                    <a16:creationId xmlns:a16="http://schemas.microsoft.com/office/drawing/2014/main" id="{CFA8B43F-112B-4F4D-A8DC-50CE63BE51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49" name="Group 55">
                  <a:extLst>
                    <a:ext uri="{FF2B5EF4-FFF2-40B4-BE49-F238E27FC236}">
                      <a16:creationId xmlns:a16="http://schemas.microsoft.com/office/drawing/2014/main" id="{56CBB0BA-38FC-455A-90A1-C1EB64047F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3" name="Freeform 56">
                    <a:extLst>
                      <a:ext uri="{FF2B5EF4-FFF2-40B4-BE49-F238E27FC236}">
                        <a16:creationId xmlns:a16="http://schemas.microsoft.com/office/drawing/2014/main" id="{5CC6EA72-20B7-4231-AABF-A14B3A14CE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3" y="191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57">
                    <a:extLst>
                      <a:ext uri="{FF2B5EF4-FFF2-40B4-BE49-F238E27FC236}">
                        <a16:creationId xmlns:a16="http://schemas.microsoft.com/office/drawing/2014/main" id="{C9ED3B7A-D2A8-44A7-B8FB-9BBFDFB011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3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" name="Group 58">
                  <a:extLst>
                    <a:ext uri="{FF2B5EF4-FFF2-40B4-BE49-F238E27FC236}">
                      <a16:creationId xmlns:a16="http://schemas.microsoft.com/office/drawing/2014/main" id="{AE197C55-1324-4987-99A4-52B5B28798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1" name="Freeform 59">
                    <a:extLst>
                      <a:ext uri="{FF2B5EF4-FFF2-40B4-BE49-F238E27FC236}">
                        <a16:creationId xmlns:a16="http://schemas.microsoft.com/office/drawing/2014/main" id="{7D884FF6-8E08-42C9-9496-3849DF5BE5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6" y="190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60">
                    <a:extLst>
                      <a:ext uri="{FF2B5EF4-FFF2-40B4-BE49-F238E27FC236}">
                        <a16:creationId xmlns:a16="http://schemas.microsoft.com/office/drawing/2014/main" id="{21930DAC-7243-4B5F-B2F7-4724DC577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6" y="224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32" name="Group 61">
              <a:extLst>
                <a:ext uri="{FF2B5EF4-FFF2-40B4-BE49-F238E27FC236}">
                  <a16:creationId xmlns:a16="http://schemas.microsoft.com/office/drawing/2014/main" id="{5BAC63C7-30A8-4B74-82E0-1163B4F258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976"/>
              <a:ext cx="1872" cy="176"/>
              <a:chOff x="1056" y="2112"/>
              <a:chExt cx="4608" cy="432"/>
            </a:xfrm>
          </p:grpSpPr>
          <p:grpSp>
            <p:nvGrpSpPr>
              <p:cNvPr id="133" name="Group 62">
                <a:extLst>
                  <a:ext uri="{FF2B5EF4-FFF2-40B4-BE49-F238E27FC236}">
                    <a16:creationId xmlns:a16="http://schemas.microsoft.com/office/drawing/2014/main" id="{C641A047-D401-4F00-AFE0-BAFF32492A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41" name="Group 63">
                  <a:extLst>
                    <a:ext uri="{FF2B5EF4-FFF2-40B4-BE49-F238E27FC236}">
                      <a16:creationId xmlns:a16="http://schemas.microsoft.com/office/drawing/2014/main" id="{077ADDFE-406D-4886-8198-CFED4A77C2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45" name="Freeform 64">
                    <a:extLst>
                      <a:ext uri="{FF2B5EF4-FFF2-40B4-BE49-F238E27FC236}">
                        <a16:creationId xmlns:a16="http://schemas.microsoft.com/office/drawing/2014/main" id="{F756E648-B983-4887-98C1-6253FF85E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5" y="1906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65">
                    <a:extLst>
                      <a:ext uri="{FF2B5EF4-FFF2-40B4-BE49-F238E27FC236}">
                        <a16:creationId xmlns:a16="http://schemas.microsoft.com/office/drawing/2014/main" id="{90918CFC-E29E-437D-A67C-1E2A2E5A7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oup 66">
                  <a:extLst>
                    <a:ext uri="{FF2B5EF4-FFF2-40B4-BE49-F238E27FC236}">
                      <a16:creationId xmlns:a16="http://schemas.microsoft.com/office/drawing/2014/main" id="{32B4F8DA-2D9C-4BAE-9BC8-2D5A35AF08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43" name="Freeform 67">
                    <a:extLst>
                      <a:ext uri="{FF2B5EF4-FFF2-40B4-BE49-F238E27FC236}">
                        <a16:creationId xmlns:a16="http://schemas.microsoft.com/office/drawing/2014/main" id="{B1A0D795-DB0C-4908-A9F3-0CF13033D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4" y="189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68">
                    <a:extLst>
                      <a:ext uri="{FF2B5EF4-FFF2-40B4-BE49-F238E27FC236}">
                        <a16:creationId xmlns:a16="http://schemas.microsoft.com/office/drawing/2014/main" id="{0C76B7E9-7AFF-413C-90A6-01BF2C9BB5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4" y="2224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Group 69">
                <a:extLst>
                  <a:ext uri="{FF2B5EF4-FFF2-40B4-BE49-F238E27FC236}">
                    <a16:creationId xmlns:a16="http://schemas.microsoft.com/office/drawing/2014/main" id="{E9F6478A-4672-447F-AAEE-12CB14929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35" name="Group 70">
                  <a:extLst>
                    <a:ext uri="{FF2B5EF4-FFF2-40B4-BE49-F238E27FC236}">
                      <a16:creationId xmlns:a16="http://schemas.microsoft.com/office/drawing/2014/main" id="{2B289677-3018-4263-B681-515584CB58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39" name="Freeform 71">
                    <a:extLst>
                      <a:ext uri="{FF2B5EF4-FFF2-40B4-BE49-F238E27FC236}">
                        <a16:creationId xmlns:a16="http://schemas.microsoft.com/office/drawing/2014/main" id="{572482B5-C49C-4C0C-9431-34ABD5F6DA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1903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72">
                    <a:extLst>
                      <a:ext uri="{FF2B5EF4-FFF2-40B4-BE49-F238E27FC236}">
                        <a16:creationId xmlns:a16="http://schemas.microsoft.com/office/drawing/2014/main" id="{B82D5122-A907-410B-8C47-789F823528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41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oup 73">
                  <a:extLst>
                    <a:ext uri="{FF2B5EF4-FFF2-40B4-BE49-F238E27FC236}">
                      <a16:creationId xmlns:a16="http://schemas.microsoft.com/office/drawing/2014/main" id="{109D2B86-699D-4A19-925C-6ABA8631A4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37" name="Freeform 74">
                    <a:extLst>
                      <a:ext uri="{FF2B5EF4-FFF2-40B4-BE49-F238E27FC236}">
                        <a16:creationId xmlns:a16="http://schemas.microsoft.com/office/drawing/2014/main" id="{210A02B1-5791-49ED-977E-6D94DD9E7E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2" y="1885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75">
                    <a:extLst>
                      <a:ext uri="{FF2B5EF4-FFF2-40B4-BE49-F238E27FC236}">
                        <a16:creationId xmlns:a16="http://schemas.microsoft.com/office/drawing/2014/main" id="{EB46C23E-D9FB-488A-8698-D423F70969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28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61" name="Group 76">
            <a:extLst>
              <a:ext uri="{FF2B5EF4-FFF2-40B4-BE49-F238E27FC236}">
                <a16:creationId xmlns:a16="http://schemas.microsoft.com/office/drawing/2014/main" id="{B9812998-6FA0-4DD2-AF6D-7F160A4B7320}"/>
              </a:ext>
            </a:extLst>
          </p:cNvPr>
          <p:cNvGrpSpPr>
            <a:grpSpLocks/>
          </p:cNvGrpSpPr>
          <p:nvPr/>
        </p:nvGrpSpPr>
        <p:grpSpPr bwMode="auto">
          <a:xfrm>
            <a:off x="7326920" y="4724400"/>
            <a:ext cx="1066800" cy="2133600"/>
            <a:chOff x="3264" y="2976"/>
            <a:chExt cx="624" cy="1248"/>
          </a:xfrm>
        </p:grpSpPr>
        <p:sp>
          <p:nvSpPr>
            <p:cNvPr id="162" name="Line 77">
              <a:extLst>
                <a:ext uri="{FF2B5EF4-FFF2-40B4-BE49-F238E27FC236}">
                  <a16:creationId xmlns:a16="http://schemas.microsoft.com/office/drawing/2014/main" id="{775BA2B3-F725-4762-AC04-85C74E67B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3168"/>
              <a:ext cx="174" cy="3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3" name="Line 78">
              <a:extLst>
                <a:ext uri="{FF2B5EF4-FFF2-40B4-BE49-F238E27FC236}">
                  <a16:creationId xmlns:a16="http://schemas.microsoft.com/office/drawing/2014/main" id="{89DA93F9-D72A-4B19-9702-2F9F8BFB8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2976"/>
              <a:ext cx="624" cy="124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4" name="Text Box 80">
            <a:extLst>
              <a:ext uri="{FF2B5EF4-FFF2-40B4-BE49-F238E27FC236}">
                <a16:creationId xmlns:a16="http://schemas.microsoft.com/office/drawing/2014/main" id="{29C51954-5612-4EAD-9C32-8968C66DC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3" y="4559572"/>
            <a:ext cx="17465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8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Pass 1: pre-movement</a:t>
            </a:r>
          </a:p>
        </p:txBody>
      </p:sp>
      <p:sp>
        <p:nvSpPr>
          <p:cNvPr id="165" name="Rectangle 81">
            <a:extLst>
              <a:ext uri="{FF2B5EF4-FFF2-40B4-BE49-F238E27FC236}">
                <a16:creationId xmlns:a16="http://schemas.microsoft.com/office/drawing/2014/main" id="{5BC828FD-EF1B-454F-9903-4A34C820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252" y="4454247"/>
            <a:ext cx="18133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Pass 2: post-movement</a:t>
            </a:r>
          </a:p>
        </p:txBody>
      </p:sp>
      <p:grpSp>
        <p:nvGrpSpPr>
          <p:cNvPr id="166" name="Group 82">
            <a:extLst>
              <a:ext uri="{FF2B5EF4-FFF2-40B4-BE49-F238E27FC236}">
                <a16:creationId xmlns:a16="http://schemas.microsoft.com/office/drawing/2014/main" id="{D4EF39B0-82C3-4959-AB08-B8C0E880CA15}"/>
              </a:ext>
            </a:extLst>
          </p:cNvPr>
          <p:cNvGrpSpPr>
            <a:grpSpLocks/>
          </p:cNvGrpSpPr>
          <p:nvPr/>
        </p:nvGrpSpPr>
        <p:grpSpPr bwMode="auto">
          <a:xfrm>
            <a:off x="8698520" y="4013200"/>
            <a:ext cx="2286000" cy="1854200"/>
            <a:chOff x="4128" y="2528"/>
            <a:chExt cx="1440" cy="1168"/>
          </a:xfrm>
        </p:grpSpPr>
        <p:sp>
          <p:nvSpPr>
            <p:cNvPr id="167" name="Rectangle 83">
              <a:extLst>
                <a:ext uri="{FF2B5EF4-FFF2-40B4-BE49-F238E27FC236}">
                  <a16:creationId xmlns:a16="http://schemas.microsoft.com/office/drawing/2014/main" id="{58A272F7-F296-48B3-8E7C-B4FE5E2D4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528"/>
              <a:ext cx="14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solidFill>
                    <a:srgbClr val="FF33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phase shift due to ground motion</a:t>
              </a:r>
              <a:endPara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8" name="Line 84">
              <a:extLst>
                <a:ext uri="{FF2B5EF4-FFF2-40B4-BE49-F238E27FC236}">
                  <a16:creationId xmlns:a16="http://schemas.microsoft.com/office/drawing/2014/main" id="{63B072FC-B017-4D33-8D97-DE3F10F74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3024"/>
              <a:ext cx="192" cy="672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9" name="Text Box 85">
            <a:extLst>
              <a:ext uri="{FF2B5EF4-FFF2-40B4-BE49-F238E27FC236}">
                <a16:creationId xmlns:a16="http://schemas.microsoft.com/office/drawing/2014/main" id="{10E9DC67-2607-4D9E-A40C-51D14CD84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479" y="2971800"/>
            <a:ext cx="141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phase=</a:t>
            </a:r>
            <a:r>
              <a:rPr lang="en-US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endParaRPr lang="en-US" sz="1800">
              <a:solidFill>
                <a:srgbClr val="FF33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0" name="Text Box 86">
            <a:extLst>
              <a:ext uri="{FF2B5EF4-FFF2-40B4-BE49-F238E27FC236}">
                <a16:creationId xmlns:a16="http://schemas.microsoft.com/office/drawing/2014/main" id="{94E63AE1-6EF5-472F-B2D2-34ECA6147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20" y="2971800"/>
            <a:ext cx="141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phase=</a:t>
            </a:r>
            <a:r>
              <a:rPr lang="en-US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endParaRPr lang="en-US" sz="1800">
              <a:solidFill>
                <a:srgbClr val="FF33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8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D216-6C8A-4B7E-AACC-1BFDC78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250825"/>
            <a:ext cx="10515600" cy="2046605"/>
          </a:xfrm>
        </p:spPr>
        <p:txBody>
          <a:bodyPr anchor="t"/>
          <a:lstStyle/>
          <a:p>
            <a:r>
              <a:rPr lang="en-US" dirty="0"/>
              <a:t>An individual SAR interferogram measures deformation in one dimension, in the radar line-of-sight</a:t>
            </a:r>
          </a:p>
        </p:txBody>
      </p:sp>
      <p:grpSp>
        <p:nvGrpSpPr>
          <p:cNvPr id="87" name="Group 2">
            <a:extLst>
              <a:ext uri="{FF2B5EF4-FFF2-40B4-BE49-F238E27FC236}">
                <a16:creationId xmlns:a16="http://schemas.microsoft.com/office/drawing/2014/main" id="{59066E0A-D485-4BC2-9D83-F54619B22594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8922358" y="6253162"/>
            <a:ext cx="762000" cy="142875"/>
            <a:chOff x="1056" y="2112"/>
            <a:chExt cx="2304" cy="432"/>
          </a:xfrm>
        </p:grpSpPr>
        <p:grpSp>
          <p:nvGrpSpPr>
            <p:cNvPr id="88" name="Group 3">
              <a:extLst>
                <a:ext uri="{FF2B5EF4-FFF2-40B4-BE49-F238E27FC236}">
                  <a16:creationId xmlns:a16="http://schemas.microsoft.com/office/drawing/2014/main" id="{730760DC-8C82-4775-9BC8-DE11C1E8B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112"/>
              <a:ext cx="1152" cy="432"/>
              <a:chOff x="1056" y="1872"/>
              <a:chExt cx="1152" cy="672"/>
            </a:xfrm>
          </p:grpSpPr>
          <p:sp>
            <p:nvSpPr>
              <p:cNvPr id="92" name="Freeform 4">
                <a:extLst>
                  <a:ext uri="{FF2B5EF4-FFF2-40B4-BE49-F238E27FC236}">
                    <a16:creationId xmlns:a16="http://schemas.microsoft.com/office/drawing/2014/main" id="{1CB4F824-3138-4EA6-BAA5-02CB81A34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" y="1907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5">
                <a:extLst>
                  <a:ext uri="{FF2B5EF4-FFF2-40B4-BE49-F238E27FC236}">
                    <a16:creationId xmlns:a16="http://schemas.microsoft.com/office/drawing/2014/main" id="{0AC80419-9330-449F-8E7E-FA2C2CB88E2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11" y="2247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216742BA-4DB5-4646-B010-EB2917CE4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112"/>
              <a:ext cx="1152" cy="432"/>
              <a:chOff x="1056" y="1872"/>
              <a:chExt cx="1152" cy="672"/>
            </a:xfrm>
          </p:grpSpPr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839B0059-35F4-4889-872C-EB5F8D897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" y="1893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137702D4-2A39-4AB6-A284-C10CFEDEF44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607" y="2231"/>
                <a:ext cx="576" cy="336"/>
              </a:xfrm>
              <a:custGeom>
                <a:avLst/>
                <a:gdLst>
                  <a:gd name="T0" fmla="*/ 0 w 672"/>
                  <a:gd name="T1" fmla="*/ 336 h 336"/>
                  <a:gd name="T2" fmla="*/ 82 w 672"/>
                  <a:gd name="T3" fmla="*/ 96 h 336"/>
                  <a:gd name="T4" fmla="*/ 288 w 672"/>
                  <a:gd name="T5" fmla="*/ 0 h 336"/>
                  <a:gd name="T6" fmla="*/ 494 w 672"/>
                  <a:gd name="T7" fmla="*/ 96 h 336"/>
                  <a:gd name="T8" fmla="*/ 576 w 672"/>
                  <a:gd name="T9" fmla="*/ 336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336">
                    <a:moveTo>
                      <a:pt x="0" y="336"/>
                    </a:moveTo>
                    <a:cubicBezTo>
                      <a:pt x="20" y="244"/>
                      <a:pt x="40" y="152"/>
                      <a:pt x="96" y="96"/>
                    </a:cubicBezTo>
                    <a:cubicBezTo>
                      <a:pt x="152" y="40"/>
                      <a:pt x="256" y="0"/>
                      <a:pt x="336" y="0"/>
                    </a:cubicBezTo>
                    <a:cubicBezTo>
                      <a:pt x="416" y="0"/>
                      <a:pt x="520" y="40"/>
                      <a:pt x="576" y="96"/>
                    </a:cubicBezTo>
                    <a:cubicBezTo>
                      <a:pt x="632" y="152"/>
                      <a:pt x="652" y="244"/>
                      <a:pt x="672" y="336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4" name="Group 9">
            <a:extLst>
              <a:ext uri="{FF2B5EF4-FFF2-40B4-BE49-F238E27FC236}">
                <a16:creationId xmlns:a16="http://schemas.microsoft.com/office/drawing/2014/main" id="{B7235625-A72C-421F-806B-0610D705D16E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1126517" y="4652962"/>
            <a:ext cx="3048000" cy="142875"/>
            <a:chOff x="1104" y="2976"/>
            <a:chExt cx="3744" cy="176"/>
          </a:xfrm>
        </p:grpSpPr>
        <p:grpSp>
          <p:nvGrpSpPr>
            <p:cNvPr id="95" name="Group 10">
              <a:extLst>
                <a:ext uri="{FF2B5EF4-FFF2-40B4-BE49-F238E27FC236}">
                  <a16:creationId xmlns:a16="http://schemas.microsoft.com/office/drawing/2014/main" id="{DD2F617C-0F5F-4057-8DBB-8EBE36E3F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976"/>
              <a:ext cx="1872" cy="176"/>
              <a:chOff x="1056" y="2112"/>
              <a:chExt cx="4608" cy="432"/>
            </a:xfrm>
          </p:grpSpPr>
          <p:grpSp>
            <p:nvGrpSpPr>
              <p:cNvPr id="111" name="Group 11">
                <a:extLst>
                  <a:ext uri="{FF2B5EF4-FFF2-40B4-BE49-F238E27FC236}">
                    <a16:creationId xmlns:a16="http://schemas.microsoft.com/office/drawing/2014/main" id="{8C4FDB81-32F1-4F75-932C-1D7ADEB4E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19" name="Group 12">
                  <a:extLst>
                    <a:ext uri="{FF2B5EF4-FFF2-40B4-BE49-F238E27FC236}">
                      <a16:creationId xmlns:a16="http://schemas.microsoft.com/office/drawing/2014/main" id="{10203C91-FC8C-4B98-BEB1-847EEB3E90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23" name="Freeform 13">
                    <a:extLst>
                      <a:ext uri="{FF2B5EF4-FFF2-40B4-BE49-F238E27FC236}">
                        <a16:creationId xmlns:a16="http://schemas.microsoft.com/office/drawing/2014/main" id="{92B95145-19EF-415B-8965-0DF1D6CBC5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7" y="192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14">
                    <a:extLst>
                      <a:ext uri="{FF2B5EF4-FFF2-40B4-BE49-F238E27FC236}">
                        <a16:creationId xmlns:a16="http://schemas.microsoft.com/office/drawing/2014/main" id="{D016F6C3-4D8D-48A7-9C6A-5A18888801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0" name="Group 15">
                  <a:extLst>
                    <a:ext uri="{FF2B5EF4-FFF2-40B4-BE49-F238E27FC236}">
                      <a16:creationId xmlns:a16="http://schemas.microsoft.com/office/drawing/2014/main" id="{241819A2-BC5F-4CA1-B634-4A72B0859F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21" name="Freeform 16">
                    <a:extLst>
                      <a:ext uri="{FF2B5EF4-FFF2-40B4-BE49-F238E27FC236}">
                        <a16:creationId xmlns:a16="http://schemas.microsoft.com/office/drawing/2014/main" id="{443130EA-F40F-4F22-9E1A-74F3F7EF3B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1" y="1897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7">
                    <a:extLst>
                      <a:ext uri="{FF2B5EF4-FFF2-40B4-BE49-F238E27FC236}">
                        <a16:creationId xmlns:a16="http://schemas.microsoft.com/office/drawing/2014/main" id="{D32E2E92-5002-42A8-88E5-490E59B5FD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2" y="223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2" name="Group 18">
                <a:extLst>
                  <a:ext uri="{FF2B5EF4-FFF2-40B4-BE49-F238E27FC236}">
                    <a16:creationId xmlns:a16="http://schemas.microsoft.com/office/drawing/2014/main" id="{76D93969-36C1-45E3-9CCA-6447096F3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13" name="Group 19">
                  <a:extLst>
                    <a:ext uri="{FF2B5EF4-FFF2-40B4-BE49-F238E27FC236}">
                      <a16:creationId xmlns:a16="http://schemas.microsoft.com/office/drawing/2014/main" id="{274B18D5-D4A5-40E4-A821-3277F7671C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17" name="Freeform 20">
                    <a:extLst>
                      <a:ext uri="{FF2B5EF4-FFF2-40B4-BE49-F238E27FC236}">
                        <a16:creationId xmlns:a16="http://schemas.microsoft.com/office/drawing/2014/main" id="{C7129127-1234-4F7A-90F3-FD24F8210C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3" y="191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21">
                    <a:extLst>
                      <a:ext uri="{FF2B5EF4-FFF2-40B4-BE49-F238E27FC236}">
                        <a16:creationId xmlns:a16="http://schemas.microsoft.com/office/drawing/2014/main" id="{3850A58E-4DFE-4316-AC0C-A59C0BB47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3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oup 22">
                  <a:extLst>
                    <a:ext uri="{FF2B5EF4-FFF2-40B4-BE49-F238E27FC236}">
                      <a16:creationId xmlns:a16="http://schemas.microsoft.com/office/drawing/2014/main" id="{58593870-6B2A-4111-AEFA-FECB7F40CF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15" name="Freeform 23">
                    <a:extLst>
                      <a:ext uri="{FF2B5EF4-FFF2-40B4-BE49-F238E27FC236}">
                        <a16:creationId xmlns:a16="http://schemas.microsoft.com/office/drawing/2014/main" id="{A73891E9-29F4-4F21-9B42-300EE3E8EA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6" y="190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24">
                    <a:extLst>
                      <a:ext uri="{FF2B5EF4-FFF2-40B4-BE49-F238E27FC236}">
                        <a16:creationId xmlns:a16="http://schemas.microsoft.com/office/drawing/2014/main" id="{F3D4A7D3-4A59-4592-A848-682243E2DE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6" y="224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" name="Group 25">
              <a:extLst>
                <a:ext uri="{FF2B5EF4-FFF2-40B4-BE49-F238E27FC236}">
                  <a16:creationId xmlns:a16="http://schemas.microsoft.com/office/drawing/2014/main" id="{F38CDE39-67F7-4DE7-AC65-8512F18F7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976"/>
              <a:ext cx="1872" cy="176"/>
              <a:chOff x="1056" y="2112"/>
              <a:chExt cx="4608" cy="432"/>
            </a:xfrm>
          </p:grpSpPr>
          <p:grpSp>
            <p:nvGrpSpPr>
              <p:cNvPr id="97" name="Group 26">
                <a:extLst>
                  <a:ext uri="{FF2B5EF4-FFF2-40B4-BE49-F238E27FC236}">
                    <a16:creationId xmlns:a16="http://schemas.microsoft.com/office/drawing/2014/main" id="{0DBD5778-F352-4B0B-B842-99731EE4A8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05" name="Group 27">
                  <a:extLst>
                    <a:ext uri="{FF2B5EF4-FFF2-40B4-BE49-F238E27FC236}">
                      <a16:creationId xmlns:a16="http://schemas.microsoft.com/office/drawing/2014/main" id="{BA2D4909-D8D4-4661-854A-410B84A206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9" name="Freeform 28">
                    <a:extLst>
                      <a:ext uri="{FF2B5EF4-FFF2-40B4-BE49-F238E27FC236}">
                        <a16:creationId xmlns:a16="http://schemas.microsoft.com/office/drawing/2014/main" id="{5D692D93-9F9A-41BB-90F3-07FF99C879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5" y="1906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29">
                    <a:extLst>
                      <a:ext uri="{FF2B5EF4-FFF2-40B4-BE49-F238E27FC236}">
                        <a16:creationId xmlns:a16="http://schemas.microsoft.com/office/drawing/2014/main" id="{6D5354F1-416E-4B40-8A55-4CD1882025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30">
                  <a:extLst>
                    <a:ext uri="{FF2B5EF4-FFF2-40B4-BE49-F238E27FC236}">
                      <a16:creationId xmlns:a16="http://schemas.microsoft.com/office/drawing/2014/main" id="{58CD3170-127A-4E0B-8B59-DB8FB06EFD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7" name="Freeform 31">
                    <a:extLst>
                      <a:ext uri="{FF2B5EF4-FFF2-40B4-BE49-F238E27FC236}">
                        <a16:creationId xmlns:a16="http://schemas.microsoft.com/office/drawing/2014/main" id="{411E7C77-679B-4FF0-A929-32BA798720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4" y="189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32">
                    <a:extLst>
                      <a:ext uri="{FF2B5EF4-FFF2-40B4-BE49-F238E27FC236}">
                        <a16:creationId xmlns:a16="http://schemas.microsoft.com/office/drawing/2014/main" id="{51B36B4C-2215-4CD6-B3FC-F480062CE5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4" y="2224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8" name="Group 33">
                <a:extLst>
                  <a:ext uri="{FF2B5EF4-FFF2-40B4-BE49-F238E27FC236}">
                    <a16:creationId xmlns:a16="http://schemas.microsoft.com/office/drawing/2014/main" id="{B545733F-386C-461C-8C29-1F909E064A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99" name="Group 34">
                  <a:extLst>
                    <a:ext uri="{FF2B5EF4-FFF2-40B4-BE49-F238E27FC236}">
                      <a16:creationId xmlns:a16="http://schemas.microsoft.com/office/drawing/2014/main" id="{FAF5157B-A58A-440B-9997-62D3C78CF6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3" name="Freeform 35">
                    <a:extLst>
                      <a:ext uri="{FF2B5EF4-FFF2-40B4-BE49-F238E27FC236}">
                        <a16:creationId xmlns:a16="http://schemas.microsoft.com/office/drawing/2014/main" id="{7EFCEB22-475A-48F6-86F1-F2C7861763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1903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36">
                    <a:extLst>
                      <a:ext uri="{FF2B5EF4-FFF2-40B4-BE49-F238E27FC236}">
                        <a16:creationId xmlns:a16="http://schemas.microsoft.com/office/drawing/2014/main" id="{E4594885-4C76-4EBA-8C72-7E03C35632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41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oup 37">
                  <a:extLst>
                    <a:ext uri="{FF2B5EF4-FFF2-40B4-BE49-F238E27FC236}">
                      <a16:creationId xmlns:a16="http://schemas.microsoft.com/office/drawing/2014/main" id="{1283E20B-3825-47A2-86EC-70440801B6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01" name="Freeform 38">
                    <a:extLst>
                      <a:ext uri="{FF2B5EF4-FFF2-40B4-BE49-F238E27FC236}">
                        <a16:creationId xmlns:a16="http://schemas.microsoft.com/office/drawing/2014/main" id="{9692A3F7-35DB-444F-9A67-BE1795B01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2" y="1885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39">
                    <a:extLst>
                      <a:ext uri="{FF2B5EF4-FFF2-40B4-BE49-F238E27FC236}">
                        <a16:creationId xmlns:a16="http://schemas.microsoft.com/office/drawing/2014/main" id="{214B1CBD-D3A1-4730-8BB7-FA89EF64D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28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pic>
        <p:nvPicPr>
          <p:cNvPr id="125" name="Picture 40">
            <a:extLst>
              <a:ext uri="{FF2B5EF4-FFF2-40B4-BE49-F238E27FC236}">
                <a16:creationId xmlns:a16="http://schemas.microsoft.com/office/drawing/2014/main" id="{58B2027E-D18F-4ACB-B791-ABAE0CA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9" y="2141538"/>
            <a:ext cx="2120900" cy="220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6" name="Freeform 41">
            <a:extLst>
              <a:ext uri="{FF2B5EF4-FFF2-40B4-BE49-F238E27FC236}">
                <a16:creationId xmlns:a16="http://schemas.microsoft.com/office/drawing/2014/main" id="{98625FBE-AE50-4038-A79B-1288215826CC}"/>
              </a:ext>
            </a:extLst>
          </p:cNvPr>
          <p:cNvSpPr>
            <a:spLocks/>
          </p:cNvSpPr>
          <p:nvPr/>
        </p:nvSpPr>
        <p:spPr bwMode="auto">
          <a:xfrm>
            <a:off x="1817079" y="5791200"/>
            <a:ext cx="3276600" cy="762000"/>
          </a:xfrm>
          <a:custGeom>
            <a:avLst/>
            <a:gdLst>
              <a:gd name="T0" fmla="*/ 0 w 2736"/>
              <a:gd name="T1" fmla="*/ 762000 h 672"/>
              <a:gd name="T2" fmla="*/ 0 w 2736"/>
              <a:gd name="T3" fmla="*/ 108857 h 672"/>
              <a:gd name="T4" fmla="*/ 172453 w 2736"/>
              <a:gd name="T5" fmla="*/ 108857 h 672"/>
              <a:gd name="T6" fmla="*/ 344905 w 2736"/>
              <a:gd name="T7" fmla="*/ 163286 h 672"/>
              <a:gd name="T8" fmla="*/ 517358 w 2736"/>
              <a:gd name="T9" fmla="*/ 272143 h 672"/>
              <a:gd name="T10" fmla="*/ 804779 w 2736"/>
              <a:gd name="T11" fmla="*/ 217714 h 672"/>
              <a:gd name="T12" fmla="*/ 862263 w 2736"/>
              <a:gd name="T13" fmla="*/ 163286 h 672"/>
              <a:gd name="T14" fmla="*/ 977232 w 2736"/>
              <a:gd name="T15" fmla="*/ 108857 h 672"/>
              <a:gd name="T16" fmla="*/ 1034716 w 2736"/>
              <a:gd name="T17" fmla="*/ 0 h 672"/>
              <a:gd name="T18" fmla="*/ 1207168 w 2736"/>
              <a:gd name="T19" fmla="*/ 0 h 672"/>
              <a:gd name="T20" fmla="*/ 1264653 w 2736"/>
              <a:gd name="T21" fmla="*/ 54429 h 672"/>
              <a:gd name="T22" fmla="*/ 1322137 w 2736"/>
              <a:gd name="T23" fmla="*/ 108857 h 672"/>
              <a:gd name="T24" fmla="*/ 1379621 w 2736"/>
              <a:gd name="T25" fmla="*/ 163286 h 672"/>
              <a:gd name="T26" fmla="*/ 1437105 w 2736"/>
              <a:gd name="T27" fmla="*/ 163286 h 672"/>
              <a:gd name="T28" fmla="*/ 1609558 w 2736"/>
              <a:gd name="T29" fmla="*/ 217714 h 672"/>
              <a:gd name="T30" fmla="*/ 1724526 w 2736"/>
              <a:gd name="T31" fmla="*/ 217714 h 672"/>
              <a:gd name="T32" fmla="*/ 1782011 w 2736"/>
              <a:gd name="T33" fmla="*/ 217714 h 672"/>
              <a:gd name="T34" fmla="*/ 1839495 w 2736"/>
              <a:gd name="T35" fmla="*/ 163286 h 672"/>
              <a:gd name="T36" fmla="*/ 1954463 w 2736"/>
              <a:gd name="T37" fmla="*/ 108857 h 672"/>
              <a:gd name="T38" fmla="*/ 2011947 w 2736"/>
              <a:gd name="T39" fmla="*/ 54429 h 672"/>
              <a:gd name="T40" fmla="*/ 2011947 w 2736"/>
              <a:gd name="T41" fmla="*/ 0 h 672"/>
              <a:gd name="T42" fmla="*/ 2069432 w 2736"/>
              <a:gd name="T43" fmla="*/ 0 h 672"/>
              <a:gd name="T44" fmla="*/ 2126916 w 2736"/>
              <a:gd name="T45" fmla="*/ 0 h 672"/>
              <a:gd name="T46" fmla="*/ 2184400 w 2736"/>
              <a:gd name="T47" fmla="*/ 0 h 672"/>
              <a:gd name="T48" fmla="*/ 2241884 w 2736"/>
              <a:gd name="T49" fmla="*/ 0 h 672"/>
              <a:gd name="T50" fmla="*/ 2414337 w 2736"/>
              <a:gd name="T51" fmla="*/ 54429 h 672"/>
              <a:gd name="T52" fmla="*/ 2701758 w 2736"/>
              <a:gd name="T53" fmla="*/ 217714 h 672"/>
              <a:gd name="T54" fmla="*/ 3046663 w 2736"/>
              <a:gd name="T55" fmla="*/ 108857 h 672"/>
              <a:gd name="T56" fmla="*/ 3276600 w 2736"/>
              <a:gd name="T57" fmla="*/ 163286 h 672"/>
              <a:gd name="T58" fmla="*/ 3276600 w 2736"/>
              <a:gd name="T59" fmla="*/ 762000 h 672"/>
              <a:gd name="T60" fmla="*/ 862263 w 2736"/>
              <a:gd name="T61" fmla="*/ 762000 h 67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736" h="672">
                <a:moveTo>
                  <a:pt x="0" y="672"/>
                </a:moveTo>
                <a:lnTo>
                  <a:pt x="0" y="96"/>
                </a:lnTo>
                <a:lnTo>
                  <a:pt x="144" y="96"/>
                </a:lnTo>
                <a:lnTo>
                  <a:pt x="288" y="144"/>
                </a:lnTo>
                <a:lnTo>
                  <a:pt x="432" y="240"/>
                </a:lnTo>
                <a:lnTo>
                  <a:pt x="672" y="192"/>
                </a:lnTo>
                <a:lnTo>
                  <a:pt x="720" y="144"/>
                </a:lnTo>
                <a:lnTo>
                  <a:pt x="816" y="96"/>
                </a:lnTo>
                <a:lnTo>
                  <a:pt x="864" y="0"/>
                </a:lnTo>
                <a:lnTo>
                  <a:pt x="1008" y="0"/>
                </a:lnTo>
                <a:lnTo>
                  <a:pt x="1056" y="48"/>
                </a:lnTo>
                <a:lnTo>
                  <a:pt x="1104" y="96"/>
                </a:lnTo>
                <a:lnTo>
                  <a:pt x="1152" y="144"/>
                </a:lnTo>
                <a:lnTo>
                  <a:pt x="1200" y="144"/>
                </a:lnTo>
                <a:lnTo>
                  <a:pt x="1344" y="192"/>
                </a:lnTo>
                <a:lnTo>
                  <a:pt x="1440" y="192"/>
                </a:lnTo>
                <a:lnTo>
                  <a:pt x="1488" y="192"/>
                </a:lnTo>
                <a:lnTo>
                  <a:pt x="1536" y="144"/>
                </a:lnTo>
                <a:lnTo>
                  <a:pt x="1632" y="96"/>
                </a:lnTo>
                <a:lnTo>
                  <a:pt x="1680" y="48"/>
                </a:lnTo>
                <a:lnTo>
                  <a:pt x="1680" y="0"/>
                </a:lnTo>
                <a:lnTo>
                  <a:pt x="1728" y="0"/>
                </a:lnTo>
                <a:lnTo>
                  <a:pt x="1776" y="0"/>
                </a:lnTo>
                <a:lnTo>
                  <a:pt x="1824" y="0"/>
                </a:lnTo>
                <a:lnTo>
                  <a:pt x="1872" y="0"/>
                </a:lnTo>
                <a:lnTo>
                  <a:pt x="2016" y="48"/>
                </a:lnTo>
                <a:lnTo>
                  <a:pt x="2256" y="192"/>
                </a:lnTo>
                <a:lnTo>
                  <a:pt x="2544" y="96"/>
                </a:lnTo>
                <a:lnTo>
                  <a:pt x="2736" y="144"/>
                </a:lnTo>
                <a:lnTo>
                  <a:pt x="2736" y="672"/>
                </a:lnTo>
                <a:lnTo>
                  <a:pt x="720" y="672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7" name="Picture 42">
            <a:extLst>
              <a:ext uri="{FF2B5EF4-FFF2-40B4-BE49-F238E27FC236}">
                <a16:creationId xmlns:a16="http://schemas.microsoft.com/office/drawing/2014/main" id="{B4E78E88-900F-4C24-9538-B3DA8453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20" y="2133600"/>
            <a:ext cx="212090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8" name="Freeform 43">
            <a:extLst>
              <a:ext uri="{FF2B5EF4-FFF2-40B4-BE49-F238E27FC236}">
                <a16:creationId xmlns:a16="http://schemas.microsoft.com/office/drawing/2014/main" id="{61369EC2-8DA6-4B6A-B597-D28F9E289396}"/>
              </a:ext>
            </a:extLst>
          </p:cNvPr>
          <p:cNvSpPr>
            <a:spLocks/>
          </p:cNvSpPr>
          <p:nvPr/>
        </p:nvSpPr>
        <p:spPr bwMode="auto">
          <a:xfrm>
            <a:off x="7479320" y="5892800"/>
            <a:ext cx="742950" cy="652463"/>
          </a:xfrm>
          <a:custGeom>
            <a:avLst/>
            <a:gdLst>
              <a:gd name="T0" fmla="*/ 0 w 468"/>
              <a:gd name="T1" fmla="*/ 652463 h 411"/>
              <a:gd name="T2" fmla="*/ 0 w 468"/>
              <a:gd name="T3" fmla="*/ 0 h 411"/>
              <a:gd name="T4" fmla="*/ 173038 w 468"/>
              <a:gd name="T5" fmla="*/ 0 h 411"/>
              <a:gd name="T6" fmla="*/ 344488 w 468"/>
              <a:gd name="T7" fmla="*/ 53975 h 411"/>
              <a:gd name="T8" fmla="*/ 517525 w 468"/>
              <a:gd name="T9" fmla="*/ 161925 h 411"/>
              <a:gd name="T10" fmla="*/ 742950 w 468"/>
              <a:gd name="T11" fmla="*/ 649288 h 4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68" h="411">
                <a:moveTo>
                  <a:pt x="0" y="411"/>
                </a:moveTo>
                <a:lnTo>
                  <a:pt x="0" y="0"/>
                </a:lnTo>
                <a:lnTo>
                  <a:pt x="109" y="0"/>
                </a:lnTo>
                <a:lnTo>
                  <a:pt x="217" y="34"/>
                </a:lnTo>
                <a:lnTo>
                  <a:pt x="326" y="102"/>
                </a:lnTo>
                <a:lnTo>
                  <a:pt x="468" y="409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Freeform 44">
            <a:extLst>
              <a:ext uri="{FF2B5EF4-FFF2-40B4-BE49-F238E27FC236}">
                <a16:creationId xmlns:a16="http://schemas.microsoft.com/office/drawing/2014/main" id="{786D3C7D-8BE4-46E0-ACCD-248D444398F9}"/>
              </a:ext>
            </a:extLst>
          </p:cNvPr>
          <p:cNvSpPr>
            <a:spLocks/>
          </p:cNvSpPr>
          <p:nvPr/>
        </p:nvSpPr>
        <p:spPr bwMode="auto">
          <a:xfrm>
            <a:off x="8114320" y="6010275"/>
            <a:ext cx="2759075" cy="762000"/>
          </a:xfrm>
          <a:custGeom>
            <a:avLst/>
            <a:gdLst>
              <a:gd name="T0" fmla="*/ 0 w 1738"/>
              <a:gd name="T1" fmla="*/ 271463 h 480"/>
              <a:gd name="T2" fmla="*/ 287338 w 1738"/>
              <a:gd name="T3" fmla="*/ 217488 h 480"/>
              <a:gd name="T4" fmla="*/ 344488 w 1738"/>
              <a:gd name="T5" fmla="*/ 163513 h 480"/>
              <a:gd name="T6" fmla="*/ 460375 w 1738"/>
              <a:gd name="T7" fmla="*/ 109538 h 480"/>
              <a:gd name="T8" fmla="*/ 517525 w 1738"/>
              <a:gd name="T9" fmla="*/ 0 h 480"/>
              <a:gd name="T10" fmla="*/ 688975 w 1738"/>
              <a:gd name="T11" fmla="*/ 0 h 480"/>
              <a:gd name="T12" fmla="*/ 747713 w 1738"/>
              <a:gd name="T13" fmla="*/ 53975 h 480"/>
              <a:gd name="T14" fmla="*/ 804863 w 1738"/>
              <a:gd name="T15" fmla="*/ 109538 h 480"/>
              <a:gd name="T16" fmla="*/ 862013 w 1738"/>
              <a:gd name="T17" fmla="*/ 163513 h 480"/>
              <a:gd name="T18" fmla="*/ 919163 w 1738"/>
              <a:gd name="T19" fmla="*/ 163513 h 480"/>
              <a:gd name="T20" fmla="*/ 1092200 w 1738"/>
              <a:gd name="T21" fmla="*/ 217488 h 480"/>
              <a:gd name="T22" fmla="*/ 1206500 w 1738"/>
              <a:gd name="T23" fmla="*/ 217488 h 480"/>
              <a:gd name="T24" fmla="*/ 1265238 w 1738"/>
              <a:gd name="T25" fmla="*/ 217488 h 480"/>
              <a:gd name="T26" fmla="*/ 1322388 w 1738"/>
              <a:gd name="T27" fmla="*/ 163513 h 480"/>
              <a:gd name="T28" fmla="*/ 1436688 w 1738"/>
              <a:gd name="T29" fmla="*/ 109538 h 480"/>
              <a:gd name="T30" fmla="*/ 1493838 w 1738"/>
              <a:gd name="T31" fmla="*/ 53975 h 480"/>
              <a:gd name="T32" fmla="*/ 1493838 w 1738"/>
              <a:gd name="T33" fmla="*/ 0 h 480"/>
              <a:gd name="T34" fmla="*/ 1552575 w 1738"/>
              <a:gd name="T35" fmla="*/ 0 h 480"/>
              <a:gd name="T36" fmla="*/ 1609725 w 1738"/>
              <a:gd name="T37" fmla="*/ 0 h 480"/>
              <a:gd name="T38" fmla="*/ 1666875 w 1738"/>
              <a:gd name="T39" fmla="*/ 0 h 480"/>
              <a:gd name="T40" fmla="*/ 1724025 w 1738"/>
              <a:gd name="T41" fmla="*/ 0 h 480"/>
              <a:gd name="T42" fmla="*/ 1897063 w 1738"/>
              <a:gd name="T43" fmla="*/ 53975 h 480"/>
              <a:gd name="T44" fmla="*/ 2184400 w 1738"/>
              <a:gd name="T45" fmla="*/ 217488 h 480"/>
              <a:gd name="T46" fmla="*/ 2528888 w 1738"/>
              <a:gd name="T47" fmla="*/ 109538 h 480"/>
              <a:gd name="T48" fmla="*/ 2759075 w 1738"/>
              <a:gd name="T49" fmla="*/ 163513 h 480"/>
              <a:gd name="T50" fmla="*/ 2759075 w 1738"/>
              <a:gd name="T51" fmla="*/ 762000 h 480"/>
              <a:gd name="T52" fmla="*/ 241300 w 1738"/>
              <a:gd name="T53" fmla="*/ 750888 h 48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738" h="480">
                <a:moveTo>
                  <a:pt x="0" y="171"/>
                </a:moveTo>
                <a:lnTo>
                  <a:pt x="181" y="137"/>
                </a:lnTo>
                <a:lnTo>
                  <a:pt x="217" y="103"/>
                </a:lnTo>
                <a:lnTo>
                  <a:pt x="290" y="69"/>
                </a:lnTo>
                <a:lnTo>
                  <a:pt x="326" y="0"/>
                </a:lnTo>
                <a:lnTo>
                  <a:pt x="434" y="0"/>
                </a:lnTo>
                <a:lnTo>
                  <a:pt x="471" y="34"/>
                </a:lnTo>
                <a:lnTo>
                  <a:pt x="507" y="69"/>
                </a:lnTo>
                <a:lnTo>
                  <a:pt x="543" y="103"/>
                </a:lnTo>
                <a:lnTo>
                  <a:pt x="579" y="103"/>
                </a:lnTo>
                <a:lnTo>
                  <a:pt x="688" y="137"/>
                </a:lnTo>
                <a:lnTo>
                  <a:pt x="760" y="137"/>
                </a:lnTo>
                <a:lnTo>
                  <a:pt x="797" y="137"/>
                </a:lnTo>
                <a:lnTo>
                  <a:pt x="833" y="103"/>
                </a:lnTo>
                <a:lnTo>
                  <a:pt x="905" y="69"/>
                </a:lnTo>
                <a:lnTo>
                  <a:pt x="941" y="34"/>
                </a:lnTo>
                <a:lnTo>
                  <a:pt x="941" y="0"/>
                </a:lnTo>
                <a:lnTo>
                  <a:pt x="978" y="0"/>
                </a:lnTo>
                <a:lnTo>
                  <a:pt x="1014" y="0"/>
                </a:lnTo>
                <a:lnTo>
                  <a:pt x="1050" y="0"/>
                </a:lnTo>
                <a:lnTo>
                  <a:pt x="1086" y="0"/>
                </a:lnTo>
                <a:lnTo>
                  <a:pt x="1195" y="34"/>
                </a:lnTo>
                <a:lnTo>
                  <a:pt x="1376" y="137"/>
                </a:lnTo>
                <a:lnTo>
                  <a:pt x="1593" y="69"/>
                </a:lnTo>
                <a:lnTo>
                  <a:pt x="1738" y="103"/>
                </a:lnTo>
                <a:lnTo>
                  <a:pt x="1738" y="480"/>
                </a:lnTo>
                <a:lnTo>
                  <a:pt x="152" y="473"/>
                </a:lnTo>
              </a:path>
            </a:pathLst>
          </a:custGeom>
          <a:gradFill rotWithShape="0">
            <a:gsLst>
              <a:gs pos="0">
                <a:srgbClr val="009900"/>
              </a:gs>
              <a:gs pos="100000">
                <a:srgbClr val="0047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flat" cmpd="sng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0" name="Group 45">
            <a:extLst>
              <a:ext uri="{FF2B5EF4-FFF2-40B4-BE49-F238E27FC236}">
                <a16:creationId xmlns:a16="http://schemas.microsoft.com/office/drawing/2014/main" id="{4A3835BC-EB0D-4A44-AB52-FB2148356F72}"/>
              </a:ext>
            </a:extLst>
          </p:cNvPr>
          <p:cNvGrpSpPr>
            <a:grpSpLocks/>
          </p:cNvGrpSpPr>
          <p:nvPr/>
        </p:nvGrpSpPr>
        <p:grpSpPr bwMode="auto">
          <a:xfrm rot="3489512">
            <a:off x="6788758" y="4645025"/>
            <a:ext cx="3048000" cy="142875"/>
            <a:chOff x="1104" y="2976"/>
            <a:chExt cx="3744" cy="176"/>
          </a:xfrm>
        </p:grpSpPr>
        <p:grpSp>
          <p:nvGrpSpPr>
            <p:cNvPr id="131" name="Group 46">
              <a:extLst>
                <a:ext uri="{FF2B5EF4-FFF2-40B4-BE49-F238E27FC236}">
                  <a16:creationId xmlns:a16="http://schemas.microsoft.com/office/drawing/2014/main" id="{F4479B93-FE13-4BFC-B53C-6E794FE4A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976"/>
              <a:ext cx="1872" cy="176"/>
              <a:chOff x="1056" y="2112"/>
              <a:chExt cx="4608" cy="432"/>
            </a:xfrm>
          </p:grpSpPr>
          <p:grpSp>
            <p:nvGrpSpPr>
              <p:cNvPr id="147" name="Group 47">
                <a:extLst>
                  <a:ext uri="{FF2B5EF4-FFF2-40B4-BE49-F238E27FC236}">
                    <a16:creationId xmlns:a16="http://schemas.microsoft.com/office/drawing/2014/main" id="{A25F4A6F-1C98-4850-8335-871F176079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55" name="Group 48">
                  <a:extLst>
                    <a:ext uri="{FF2B5EF4-FFF2-40B4-BE49-F238E27FC236}">
                      <a16:creationId xmlns:a16="http://schemas.microsoft.com/office/drawing/2014/main" id="{EE974D9A-AD3A-4539-B54F-8D5580C9C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9" name="Freeform 49">
                    <a:extLst>
                      <a:ext uri="{FF2B5EF4-FFF2-40B4-BE49-F238E27FC236}">
                        <a16:creationId xmlns:a16="http://schemas.microsoft.com/office/drawing/2014/main" id="{417B9B9C-C541-48EB-826E-E99370C2E2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7" y="192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50">
                    <a:extLst>
                      <a:ext uri="{FF2B5EF4-FFF2-40B4-BE49-F238E27FC236}">
                        <a16:creationId xmlns:a16="http://schemas.microsoft.com/office/drawing/2014/main" id="{D83560FA-15C8-432C-B417-22FA8F91EE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" name="Group 51">
                  <a:extLst>
                    <a:ext uri="{FF2B5EF4-FFF2-40B4-BE49-F238E27FC236}">
                      <a16:creationId xmlns:a16="http://schemas.microsoft.com/office/drawing/2014/main" id="{AE847D2B-8AFD-42AD-A115-8460E155CF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7" name="Freeform 52">
                    <a:extLst>
                      <a:ext uri="{FF2B5EF4-FFF2-40B4-BE49-F238E27FC236}">
                        <a16:creationId xmlns:a16="http://schemas.microsoft.com/office/drawing/2014/main" id="{6798B761-C272-4BBC-B323-78A28DF4AC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1" y="1897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53">
                    <a:extLst>
                      <a:ext uri="{FF2B5EF4-FFF2-40B4-BE49-F238E27FC236}">
                        <a16:creationId xmlns:a16="http://schemas.microsoft.com/office/drawing/2014/main" id="{3B82C63E-1813-4ACD-A4C7-26D2F7FFE0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2" y="2235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8" name="Group 54">
                <a:extLst>
                  <a:ext uri="{FF2B5EF4-FFF2-40B4-BE49-F238E27FC236}">
                    <a16:creationId xmlns:a16="http://schemas.microsoft.com/office/drawing/2014/main" id="{CFA8B43F-112B-4F4D-A8DC-50CE63BE51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49" name="Group 55">
                  <a:extLst>
                    <a:ext uri="{FF2B5EF4-FFF2-40B4-BE49-F238E27FC236}">
                      <a16:creationId xmlns:a16="http://schemas.microsoft.com/office/drawing/2014/main" id="{56CBB0BA-38FC-455A-90A1-C1EB64047F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3" name="Freeform 56">
                    <a:extLst>
                      <a:ext uri="{FF2B5EF4-FFF2-40B4-BE49-F238E27FC236}">
                        <a16:creationId xmlns:a16="http://schemas.microsoft.com/office/drawing/2014/main" id="{5CC6EA72-20B7-4231-AABF-A14B3A14CE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3" y="191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57">
                    <a:extLst>
                      <a:ext uri="{FF2B5EF4-FFF2-40B4-BE49-F238E27FC236}">
                        <a16:creationId xmlns:a16="http://schemas.microsoft.com/office/drawing/2014/main" id="{C9ED3B7A-D2A8-44A7-B8FB-9BBFDFB011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3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" name="Group 58">
                  <a:extLst>
                    <a:ext uri="{FF2B5EF4-FFF2-40B4-BE49-F238E27FC236}">
                      <a16:creationId xmlns:a16="http://schemas.microsoft.com/office/drawing/2014/main" id="{AE197C55-1324-4987-99A4-52B5B28798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51" name="Freeform 59">
                    <a:extLst>
                      <a:ext uri="{FF2B5EF4-FFF2-40B4-BE49-F238E27FC236}">
                        <a16:creationId xmlns:a16="http://schemas.microsoft.com/office/drawing/2014/main" id="{7D884FF6-8E08-42C9-9496-3849DF5BE5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6" y="1909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60">
                    <a:extLst>
                      <a:ext uri="{FF2B5EF4-FFF2-40B4-BE49-F238E27FC236}">
                        <a16:creationId xmlns:a16="http://schemas.microsoft.com/office/drawing/2014/main" id="{21930DAC-7243-4B5F-B2F7-4724DC577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6" y="224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32" name="Group 61">
              <a:extLst>
                <a:ext uri="{FF2B5EF4-FFF2-40B4-BE49-F238E27FC236}">
                  <a16:creationId xmlns:a16="http://schemas.microsoft.com/office/drawing/2014/main" id="{5BAC63C7-30A8-4B74-82E0-1163B4F258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976"/>
              <a:ext cx="1872" cy="176"/>
              <a:chOff x="1056" y="2112"/>
              <a:chExt cx="4608" cy="432"/>
            </a:xfrm>
          </p:grpSpPr>
          <p:grpSp>
            <p:nvGrpSpPr>
              <p:cNvPr id="133" name="Group 62">
                <a:extLst>
                  <a:ext uri="{FF2B5EF4-FFF2-40B4-BE49-F238E27FC236}">
                    <a16:creationId xmlns:a16="http://schemas.microsoft.com/office/drawing/2014/main" id="{C641A047-D401-4F00-AFE0-BAFF32492A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12"/>
                <a:ext cx="2304" cy="432"/>
                <a:chOff x="1056" y="2112"/>
                <a:chExt cx="2304" cy="432"/>
              </a:xfrm>
            </p:grpSpPr>
            <p:grpSp>
              <p:nvGrpSpPr>
                <p:cNvPr id="141" name="Group 63">
                  <a:extLst>
                    <a:ext uri="{FF2B5EF4-FFF2-40B4-BE49-F238E27FC236}">
                      <a16:creationId xmlns:a16="http://schemas.microsoft.com/office/drawing/2014/main" id="{077ADDFE-406D-4886-8198-CFED4A77C2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45" name="Freeform 64">
                    <a:extLst>
                      <a:ext uri="{FF2B5EF4-FFF2-40B4-BE49-F238E27FC236}">
                        <a16:creationId xmlns:a16="http://schemas.microsoft.com/office/drawing/2014/main" id="{F756E648-B983-4887-98C1-6253FF85E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5" y="1906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65">
                    <a:extLst>
                      <a:ext uri="{FF2B5EF4-FFF2-40B4-BE49-F238E27FC236}">
                        <a16:creationId xmlns:a16="http://schemas.microsoft.com/office/drawing/2014/main" id="{90918CFC-E29E-437D-A67C-1E2A2E5A7C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600" y="2250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" name="Group 66">
                  <a:extLst>
                    <a:ext uri="{FF2B5EF4-FFF2-40B4-BE49-F238E27FC236}">
                      <a16:creationId xmlns:a16="http://schemas.microsoft.com/office/drawing/2014/main" id="{32B4F8DA-2D9C-4BAE-9BC8-2D5A35AF08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43" name="Freeform 67">
                    <a:extLst>
                      <a:ext uri="{FF2B5EF4-FFF2-40B4-BE49-F238E27FC236}">
                        <a16:creationId xmlns:a16="http://schemas.microsoft.com/office/drawing/2014/main" id="{B1A0D795-DB0C-4908-A9F3-0CF13033D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4" y="1892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68">
                    <a:extLst>
                      <a:ext uri="{FF2B5EF4-FFF2-40B4-BE49-F238E27FC236}">
                        <a16:creationId xmlns:a16="http://schemas.microsoft.com/office/drawing/2014/main" id="{0C76B7E9-7AFF-413C-90A6-01BF2C9BB5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94" y="2224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4" name="Group 69">
                <a:extLst>
                  <a:ext uri="{FF2B5EF4-FFF2-40B4-BE49-F238E27FC236}">
                    <a16:creationId xmlns:a16="http://schemas.microsoft.com/office/drawing/2014/main" id="{E9F6478A-4672-447F-AAEE-12CB14929C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12"/>
                <a:ext cx="2304" cy="432"/>
                <a:chOff x="1056" y="2112"/>
                <a:chExt cx="2304" cy="432"/>
              </a:xfrm>
            </p:grpSpPr>
            <p:grpSp>
              <p:nvGrpSpPr>
                <p:cNvPr id="135" name="Group 70">
                  <a:extLst>
                    <a:ext uri="{FF2B5EF4-FFF2-40B4-BE49-F238E27FC236}">
                      <a16:creationId xmlns:a16="http://schemas.microsoft.com/office/drawing/2014/main" id="{2B289677-3018-4263-B681-515584CB58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56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39" name="Freeform 71">
                    <a:extLst>
                      <a:ext uri="{FF2B5EF4-FFF2-40B4-BE49-F238E27FC236}">
                        <a16:creationId xmlns:a16="http://schemas.microsoft.com/office/drawing/2014/main" id="{572482B5-C49C-4C0C-9431-34ABD5F6DA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1903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72">
                    <a:extLst>
                      <a:ext uri="{FF2B5EF4-FFF2-40B4-BE49-F238E27FC236}">
                        <a16:creationId xmlns:a16="http://schemas.microsoft.com/office/drawing/2014/main" id="{B82D5122-A907-410B-8C47-789F823528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41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" name="Group 73">
                  <a:extLst>
                    <a:ext uri="{FF2B5EF4-FFF2-40B4-BE49-F238E27FC236}">
                      <a16:creationId xmlns:a16="http://schemas.microsoft.com/office/drawing/2014/main" id="{109D2B86-699D-4A19-925C-6ABA8631A4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112"/>
                  <a:ext cx="1152" cy="432"/>
                  <a:chOff x="1056" y="1872"/>
                  <a:chExt cx="1152" cy="672"/>
                </a:xfrm>
              </p:grpSpPr>
              <p:sp>
                <p:nvSpPr>
                  <p:cNvPr id="137" name="Freeform 74">
                    <a:extLst>
                      <a:ext uri="{FF2B5EF4-FFF2-40B4-BE49-F238E27FC236}">
                        <a16:creationId xmlns:a16="http://schemas.microsoft.com/office/drawing/2014/main" id="{210A02B1-5791-49ED-977E-6D94DD9E7E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2" y="1885"/>
                    <a:ext cx="581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3 w 672"/>
                      <a:gd name="T3" fmla="*/ 96 h 336"/>
                      <a:gd name="T4" fmla="*/ 291 w 672"/>
                      <a:gd name="T5" fmla="*/ 0 h 336"/>
                      <a:gd name="T6" fmla="*/ 498 w 672"/>
                      <a:gd name="T7" fmla="*/ 96 h 336"/>
                      <a:gd name="T8" fmla="*/ 581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75">
                    <a:extLst>
                      <a:ext uri="{FF2B5EF4-FFF2-40B4-BE49-F238E27FC236}">
                        <a16:creationId xmlns:a16="http://schemas.microsoft.com/office/drawing/2014/main" id="{EB46C23E-D9FB-488A-8698-D423F70969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1588" y="2228"/>
                    <a:ext cx="576" cy="336"/>
                  </a:xfrm>
                  <a:custGeom>
                    <a:avLst/>
                    <a:gdLst>
                      <a:gd name="T0" fmla="*/ 0 w 672"/>
                      <a:gd name="T1" fmla="*/ 336 h 336"/>
                      <a:gd name="T2" fmla="*/ 82 w 672"/>
                      <a:gd name="T3" fmla="*/ 96 h 336"/>
                      <a:gd name="T4" fmla="*/ 288 w 672"/>
                      <a:gd name="T5" fmla="*/ 0 h 336"/>
                      <a:gd name="T6" fmla="*/ 494 w 672"/>
                      <a:gd name="T7" fmla="*/ 96 h 336"/>
                      <a:gd name="T8" fmla="*/ 576 w 672"/>
                      <a:gd name="T9" fmla="*/ 336 h 3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72" h="336">
                        <a:moveTo>
                          <a:pt x="0" y="336"/>
                        </a:moveTo>
                        <a:cubicBezTo>
                          <a:pt x="20" y="244"/>
                          <a:pt x="40" y="152"/>
                          <a:pt x="96" y="96"/>
                        </a:cubicBezTo>
                        <a:cubicBezTo>
                          <a:pt x="152" y="40"/>
                          <a:pt x="256" y="0"/>
                          <a:pt x="336" y="0"/>
                        </a:cubicBezTo>
                        <a:cubicBezTo>
                          <a:pt x="416" y="0"/>
                          <a:pt x="520" y="40"/>
                          <a:pt x="576" y="96"/>
                        </a:cubicBezTo>
                        <a:cubicBezTo>
                          <a:pt x="632" y="152"/>
                          <a:pt x="652" y="244"/>
                          <a:pt x="672" y="336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61" name="Group 76">
            <a:extLst>
              <a:ext uri="{FF2B5EF4-FFF2-40B4-BE49-F238E27FC236}">
                <a16:creationId xmlns:a16="http://schemas.microsoft.com/office/drawing/2014/main" id="{B9812998-6FA0-4DD2-AF6D-7F160A4B7320}"/>
              </a:ext>
            </a:extLst>
          </p:cNvPr>
          <p:cNvGrpSpPr>
            <a:grpSpLocks/>
          </p:cNvGrpSpPr>
          <p:nvPr/>
        </p:nvGrpSpPr>
        <p:grpSpPr bwMode="auto">
          <a:xfrm>
            <a:off x="7326920" y="4724400"/>
            <a:ext cx="1066800" cy="2133600"/>
            <a:chOff x="3264" y="2976"/>
            <a:chExt cx="624" cy="1248"/>
          </a:xfrm>
        </p:grpSpPr>
        <p:sp>
          <p:nvSpPr>
            <p:cNvPr id="162" name="Line 77">
              <a:extLst>
                <a:ext uri="{FF2B5EF4-FFF2-40B4-BE49-F238E27FC236}">
                  <a16:creationId xmlns:a16="http://schemas.microsoft.com/office/drawing/2014/main" id="{775BA2B3-F725-4762-AC04-85C74E67B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2" y="3168"/>
              <a:ext cx="174" cy="3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3" name="Line 78">
              <a:extLst>
                <a:ext uri="{FF2B5EF4-FFF2-40B4-BE49-F238E27FC236}">
                  <a16:creationId xmlns:a16="http://schemas.microsoft.com/office/drawing/2014/main" id="{89DA93F9-D72A-4B19-9702-2F9F8BFB8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2976"/>
              <a:ext cx="624" cy="124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4" name="Text Box 80">
            <a:extLst>
              <a:ext uri="{FF2B5EF4-FFF2-40B4-BE49-F238E27FC236}">
                <a16:creationId xmlns:a16="http://schemas.microsoft.com/office/drawing/2014/main" id="{29C51954-5612-4EAD-9C32-8968C66DC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3" y="4559572"/>
            <a:ext cx="17465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8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Pass 1: pre-movement</a:t>
            </a:r>
          </a:p>
        </p:txBody>
      </p:sp>
      <p:sp>
        <p:nvSpPr>
          <p:cNvPr id="165" name="Rectangle 81">
            <a:extLst>
              <a:ext uri="{FF2B5EF4-FFF2-40B4-BE49-F238E27FC236}">
                <a16:creationId xmlns:a16="http://schemas.microsoft.com/office/drawing/2014/main" id="{5BC828FD-EF1B-454F-9903-4A34C820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252" y="4454247"/>
            <a:ext cx="18133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Pass 2: post-movement</a:t>
            </a:r>
          </a:p>
        </p:txBody>
      </p:sp>
      <p:sp>
        <p:nvSpPr>
          <p:cNvPr id="169" name="Text Box 85">
            <a:extLst>
              <a:ext uri="{FF2B5EF4-FFF2-40B4-BE49-F238E27FC236}">
                <a16:creationId xmlns:a16="http://schemas.microsoft.com/office/drawing/2014/main" id="{10E9DC67-2607-4D9E-A40C-51D14CD84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479" y="2971800"/>
            <a:ext cx="141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phase=</a:t>
            </a:r>
            <a:r>
              <a:rPr lang="en-US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endParaRPr lang="en-US" sz="1800" dirty="0">
              <a:solidFill>
                <a:srgbClr val="FF33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0" name="Text Box 86">
            <a:extLst>
              <a:ext uri="{FF2B5EF4-FFF2-40B4-BE49-F238E27FC236}">
                <a16:creationId xmlns:a16="http://schemas.microsoft.com/office/drawing/2014/main" id="{94E63AE1-6EF5-472F-B2D2-34ECA6147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120" y="2971800"/>
            <a:ext cx="1412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8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</a:rPr>
              <a:t>phase=</a:t>
            </a:r>
            <a:r>
              <a:rPr lang="en-US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endParaRPr lang="en-US" sz="1800">
              <a:solidFill>
                <a:srgbClr val="FF33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6D816E-192D-479B-BFF9-FF40F189D20E}"/>
              </a:ext>
            </a:extLst>
          </p:cNvPr>
          <p:cNvCxnSpPr/>
          <p:nvPr/>
        </p:nvCxnSpPr>
        <p:spPr>
          <a:xfrm>
            <a:off x="9555334" y="4828353"/>
            <a:ext cx="633340" cy="1065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05480C7-C7FA-4F6C-9B1E-20854595F288}"/>
              </a:ext>
            </a:extLst>
          </p:cNvPr>
          <p:cNvCxnSpPr>
            <a:cxnSpLocks/>
          </p:cNvCxnSpPr>
          <p:nvPr/>
        </p:nvCxnSpPr>
        <p:spPr>
          <a:xfrm rot="10800000">
            <a:off x="8923735" y="3763282"/>
            <a:ext cx="633340" cy="10650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BD36BD-9A0C-431D-BF11-9B0AE507FEA5}"/>
              </a:ext>
            </a:extLst>
          </p:cNvPr>
          <p:cNvSpPr txBox="1"/>
          <p:nvPr/>
        </p:nvSpPr>
        <p:spPr>
          <a:xfrm>
            <a:off x="10073179" y="4848340"/>
            <a:ext cx="200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r>
              <a: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-</a:t>
            </a:r>
            <a:r>
              <a:rPr lang="en-US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r>
              <a:rPr lang="en-US" sz="1800" dirty="0">
                <a:solidFill>
                  <a:srgbClr val="FF3300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 positive: range increase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8280B-EE15-4609-B824-4F517D56D4FF}"/>
              </a:ext>
            </a:extLst>
          </p:cNvPr>
          <p:cNvSpPr txBox="1"/>
          <p:nvPr/>
        </p:nvSpPr>
        <p:spPr>
          <a:xfrm>
            <a:off x="9482710" y="3786616"/>
            <a:ext cx="200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2</a:t>
            </a:r>
            <a:r>
              <a:rPr lang="en-US" sz="1800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</a:t>
            </a:r>
            <a:r>
              <a:rPr lang="en-US" sz="1800" baseline="-25000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1</a:t>
            </a:r>
            <a:r>
              <a:rPr lang="en-US" sz="1800" dirty="0">
                <a:solidFill>
                  <a:schemeClr val="accent1"/>
                </a:solidFill>
                <a:latin typeface="Verdana" charset="0"/>
                <a:ea typeface="ＭＳ Ｐゴシック" charset="0"/>
                <a:cs typeface="ＭＳ Ｐゴシック" charset="0"/>
                <a:sym typeface="Symbol" charset="0"/>
              </a:rPr>
              <a:t> negative: range decrease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E897A-5947-4345-8076-6E4D6DAFE14D}"/>
              </a:ext>
            </a:extLst>
          </p:cNvPr>
          <p:cNvSpPr txBox="1"/>
          <p:nvPr/>
        </p:nvSpPr>
        <p:spPr>
          <a:xfrm rot="3554215">
            <a:off x="7805358" y="4779107"/>
            <a:ext cx="304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Line-of-sight direction</a:t>
            </a:r>
          </a:p>
        </p:txBody>
      </p:sp>
    </p:spTree>
    <p:extLst>
      <p:ext uri="{BB962C8B-B14F-4D97-AF65-F5344CB8AC3E}">
        <p14:creationId xmlns:p14="http://schemas.microsoft.com/office/powerpoint/2010/main" val="20207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657090" y="1883678"/>
            <a:ext cx="42307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</a:t>
            </a:r>
            <a:r>
              <a:rPr lang="en-US" sz="2400" dirty="0"/>
              <a:t> = ground displacement vector</a:t>
            </a:r>
          </a:p>
          <a:p>
            <a:endParaRPr lang="en-US" sz="2400" dirty="0"/>
          </a:p>
          <a:p>
            <a:r>
              <a:rPr lang="en-US" sz="2400" b="1" dirty="0"/>
              <a:t>p</a:t>
            </a:r>
            <a:r>
              <a:rPr lang="en-US" sz="2400" dirty="0"/>
              <a:t> = pointing vector (from satellite to ground target)</a:t>
            </a:r>
          </a:p>
          <a:p>
            <a:endParaRPr lang="en-US" sz="2400" dirty="0"/>
          </a:p>
          <a:p>
            <a:r>
              <a:rPr lang="en-US" sz="2400" b="1" dirty="0"/>
              <a:t>p </a:t>
            </a:r>
            <a:r>
              <a:rPr lang="en-US" sz="2400" dirty="0"/>
              <a:t>is controlled by the satellite trajectory, beam mode (incidence angle) and position of the pixel within the swath</a:t>
            </a:r>
            <a:endParaRPr lang="en-US" sz="2400" b="1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030E6B-BABB-45AF-9B76-9DE55580D528}"/>
              </a:ext>
            </a:extLst>
          </p:cNvPr>
          <p:cNvGrpSpPr/>
          <p:nvPr/>
        </p:nvGrpSpPr>
        <p:grpSpPr>
          <a:xfrm>
            <a:off x="93784" y="1281467"/>
            <a:ext cx="5607154" cy="5482748"/>
            <a:chOff x="1524000" y="2141538"/>
            <a:chExt cx="4511765" cy="4411662"/>
          </a:xfrm>
        </p:grpSpPr>
        <p:pic>
          <p:nvPicPr>
            <p:cNvPr id="33" name="Picture 3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141538"/>
              <a:ext cx="2120900" cy="2201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759165" y="5791200"/>
              <a:ext cx="3276600" cy="762000"/>
            </a:xfrm>
            <a:custGeom>
              <a:avLst/>
              <a:gdLst>
                <a:gd name="T0" fmla="*/ 0 w 2736"/>
                <a:gd name="T1" fmla="*/ 672 h 672"/>
                <a:gd name="T2" fmla="*/ 0 w 2736"/>
                <a:gd name="T3" fmla="*/ 96 h 672"/>
                <a:gd name="T4" fmla="*/ 144 w 2736"/>
                <a:gd name="T5" fmla="*/ 96 h 672"/>
                <a:gd name="T6" fmla="*/ 288 w 2736"/>
                <a:gd name="T7" fmla="*/ 144 h 672"/>
                <a:gd name="T8" fmla="*/ 432 w 2736"/>
                <a:gd name="T9" fmla="*/ 240 h 672"/>
                <a:gd name="T10" fmla="*/ 672 w 2736"/>
                <a:gd name="T11" fmla="*/ 192 h 672"/>
                <a:gd name="T12" fmla="*/ 720 w 2736"/>
                <a:gd name="T13" fmla="*/ 144 h 672"/>
                <a:gd name="T14" fmla="*/ 816 w 2736"/>
                <a:gd name="T15" fmla="*/ 96 h 672"/>
                <a:gd name="T16" fmla="*/ 864 w 2736"/>
                <a:gd name="T17" fmla="*/ 0 h 672"/>
                <a:gd name="T18" fmla="*/ 1008 w 2736"/>
                <a:gd name="T19" fmla="*/ 0 h 672"/>
                <a:gd name="T20" fmla="*/ 1056 w 2736"/>
                <a:gd name="T21" fmla="*/ 48 h 672"/>
                <a:gd name="T22" fmla="*/ 1104 w 2736"/>
                <a:gd name="T23" fmla="*/ 96 h 672"/>
                <a:gd name="T24" fmla="*/ 1152 w 2736"/>
                <a:gd name="T25" fmla="*/ 144 h 672"/>
                <a:gd name="T26" fmla="*/ 1200 w 2736"/>
                <a:gd name="T27" fmla="*/ 144 h 672"/>
                <a:gd name="T28" fmla="*/ 1344 w 2736"/>
                <a:gd name="T29" fmla="*/ 192 h 672"/>
                <a:gd name="T30" fmla="*/ 1440 w 2736"/>
                <a:gd name="T31" fmla="*/ 192 h 672"/>
                <a:gd name="T32" fmla="*/ 1488 w 2736"/>
                <a:gd name="T33" fmla="*/ 192 h 672"/>
                <a:gd name="T34" fmla="*/ 1536 w 2736"/>
                <a:gd name="T35" fmla="*/ 144 h 672"/>
                <a:gd name="T36" fmla="*/ 1632 w 2736"/>
                <a:gd name="T37" fmla="*/ 96 h 672"/>
                <a:gd name="T38" fmla="*/ 1680 w 2736"/>
                <a:gd name="T39" fmla="*/ 48 h 672"/>
                <a:gd name="T40" fmla="*/ 1680 w 2736"/>
                <a:gd name="T41" fmla="*/ 0 h 672"/>
                <a:gd name="T42" fmla="*/ 1728 w 2736"/>
                <a:gd name="T43" fmla="*/ 0 h 672"/>
                <a:gd name="T44" fmla="*/ 1776 w 2736"/>
                <a:gd name="T45" fmla="*/ 0 h 672"/>
                <a:gd name="T46" fmla="*/ 1824 w 2736"/>
                <a:gd name="T47" fmla="*/ 0 h 672"/>
                <a:gd name="T48" fmla="*/ 1872 w 2736"/>
                <a:gd name="T49" fmla="*/ 0 h 672"/>
                <a:gd name="T50" fmla="*/ 2016 w 2736"/>
                <a:gd name="T51" fmla="*/ 48 h 672"/>
                <a:gd name="T52" fmla="*/ 2256 w 2736"/>
                <a:gd name="T53" fmla="*/ 192 h 672"/>
                <a:gd name="T54" fmla="*/ 2544 w 2736"/>
                <a:gd name="T55" fmla="*/ 96 h 672"/>
                <a:gd name="T56" fmla="*/ 2736 w 2736"/>
                <a:gd name="T57" fmla="*/ 144 h 672"/>
                <a:gd name="T58" fmla="*/ 2736 w 2736"/>
                <a:gd name="T59" fmla="*/ 672 h 672"/>
                <a:gd name="T60" fmla="*/ 720 w 2736"/>
                <a:gd name="T6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36" h="672">
                  <a:moveTo>
                    <a:pt x="0" y="672"/>
                  </a:moveTo>
                  <a:lnTo>
                    <a:pt x="0" y="96"/>
                  </a:lnTo>
                  <a:lnTo>
                    <a:pt x="144" y="96"/>
                  </a:lnTo>
                  <a:lnTo>
                    <a:pt x="288" y="144"/>
                  </a:lnTo>
                  <a:lnTo>
                    <a:pt x="432" y="240"/>
                  </a:lnTo>
                  <a:lnTo>
                    <a:pt x="672" y="192"/>
                  </a:lnTo>
                  <a:lnTo>
                    <a:pt x="720" y="144"/>
                  </a:lnTo>
                  <a:lnTo>
                    <a:pt x="816" y="96"/>
                  </a:lnTo>
                  <a:lnTo>
                    <a:pt x="864" y="0"/>
                  </a:lnTo>
                  <a:lnTo>
                    <a:pt x="1008" y="0"/>
                  </a:lnTo>
                  <a:lnTo>
                    <a:pt x="1056" y="48"/>
                  </a:lnTo>
                  <a:lnTo>
                    <a:pt x="1104" y="96"/>
                  </a:lnTo>
                  <a:lnTo>
                    <a:pt x="1152" y="144"/>
                  </a:lnTo>
                  <a:lnTo>
                    <a:pt x="1200" y="144"/>
                  </a:lnTo>
                  <a:lnTo>
                    <a:pt x="1344" y="192"/>
                  </a:lnTo>
                  <a:lnTo>
                    <a:pt x="1440" y="192"/>
                  </a:lnTo>
                  <a:lnTo>
                    <a:pt x="1488" y="192"/>
                  </a:lnTo>
                  <a:lnTo>
                    <a:pt x="1536" y="144"/>
                  </a:lnTo>
                  <a:lnTo>
                    <a:pt x="1632" y="96"/>
                  </a:lnTo>
                  <a:lnTo>
                    <a:pt x="1680" y="48"/>
                  </a:lnTo>
                  <a:lnTo>
                    <a:pt x="1680" y="0"/>
                  </a:lnTo>
                  <a:lnTo>
                    <a:pt x="1728" y="0"/>
                  </a:lnTo>
                  <a:lnTo>
                    <a:pt x="1776" y="0"/>
                  </a:lnTo>
                  <a:lnTo>
                    <a:pt x="1824" y="0"/>
                  </a:lnTo>
                  <a:lnTo>
                    <a:pt x="1872" y="0"/>
                  </a:lnTo>
                  <a:lnTo>
                    <a:pt x="2016" y="48"/>
                  </a:lnTo>
                  <a:lnTo>
                    <a:pt x="2256" y="192"/>
                  </a:lnTo>
                  <a:lnTo>
                    <a:pt x="2544" y="96"/>
                  </a:lnTo>
                  <a:lnTo>
                    <a:pt x="2736" y="144"/>
                  </a:lnTo>
                  <a:lnTo>
                    <a:pt x="2736" y="672"/>
                  </a:lnTo>
                  <a:lnTo>
                    <a:pt x="720" y="672"/>
                  </a:lnTo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00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cap="flat" cmpd="sng">
                  <a:solidFill>
                    <a:srgbClr val="0099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895601" y="3431154"/>
              <a:ext cx="1693129" cy="252909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602919" y="4198505"/>
              <a:ext cx="281445" cy="371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p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588730" y="5311113"/>
              <a:ext cx="1280311" cy="680204"/>
              <a:chOff x="3064729" y="5311113"/>
              <a:chExt cx="1280311" cy="68020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3453044" y="5311113"/>
                <a:ext cx="281445" cy="37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8000"/>
                    </a:solidFill>
                  </a:rPr>
                  <a:t>u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3064729" y="5353097"/>
                <a:ext cx="1280311" cy="638220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Vector description of </a:t>
            </a:r>
            <a:r>
              <a:rPr lang="en-US" dirty="0" err="1"/>
              <a:t>InSAR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6657090" y="1883678"/>
            <a:ext cx="4230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</a:t>
            </a:r>
            <a:r>
              <a:rPr lang="en-US" sz="2400" dirty="0"/>
              <a:t> = ground displacement vector</a:t>
            </a:r>
          </a:p>
          <a:p>
            <a:endParaRPr lang="en-US" sz="2400" dirty="0"/>
          </a:p>
          <a:p>
            <a:r>
              <a:rPr lang="en-US" sz="2400" b="1" dirty="0"/>
              <a:t>p</a:t>
            </a:r>
            <a:r>
              <a:rPr lang="en-US" sz="2400" dirty="0"/>
              <a:t> = </a:t>
            </a:r>
            <a:r>
              <a:rPr lang="en-US" sz="2400" u="sng" dirty="0"/>
              <a:t>unit</a:t>
            </a:r>
            <a:r>
              <a:rPr lang="en-US" sz="2400" dirty="0"/>
              <a:t> pointing vector (from satellite to ground target)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030E6B-BABB-45AF-9B76-9DE55580D528}"/>
              </a:ext>
            </a:extLst>
          </p:cNvPr>
          <p:cNvGrpSpPr/>
          <p:nvPr/>
        </p:nvGrpSpPr>
        <p:grpSpPr>
          <a:xfrm>
            <a:off x="91914" y="1281467"/>
            <a:ext cx="5607154" cy="5482748"/>
            <a:chOff x="1524000" y="2141538"/>
            <a:chExt cx="4511765" cy="4411662"/>
          </a:xfrm>
        </p:grpSpPr>
        <p:pic>
          <p:nvPicPr>
            <p:cNvPr id="33" name="Picture 3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141538"/>
              <a:ext cx="2120900" cy="2201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759165" y="5791200"/>
              <a:ext cx="3276600" cy="762000"/>
            </a:xfrm>
            <a:custGeom>
              <a:avLst/>
              <a:gdLst>
                <a:gd name="T0" fmla="*/ 0 w 2736"/>
                <a:gd name="T1" fmla="*/ 672 h 672"/>
                <a:gd name="T2" fmla="*/ 0 w 2736"/>
                <a:gd name="T3" fmla="*/ 96 h 672"/>
                <a:gd name="T4" fmla="*/ 144 w 2736"/>
                <a:gd name="T5" fmla="*/ 96 h 672"/>
                <a:gd name="T6" fmla="*/ 288 w 2736"/>
                <a:gd name="T7" fmla="*/ 144 h 672"/>
                <a:gd name="T8" fmla="*/ 432 w 2736"/>
                <a:gd name="T9" fmla="*/ 240 h 672"/>
                <a:gd name="T10" fmla="*/ 672 w 2736"/>
                <a:gd name="T11" fmla="*/ 192 h 672"/>
                <a:gd name="T12" fmla="*/ 720 w 2736"/>
                <a:gd name="T13" fmla="*/ 144 h 672"/>
                <a:gd name="T14" fmla="*/ 816 w 2736"/>
                <a:gd name="T15" fmla="*/ 96 h 672"/>
                <a:gd name="T16" fmla="*/ 864 w 2736"/>
                <a:gd name="T17" fmla="*/ 0 h 672"/>
                <a:gd name="T18" fmla="*/ 1008 w 2736"/>
                <a:gd name="T19" fmla="*/ 0 h 672"/>
                <a:gd name="T20" fmla="*/ 1056 w 2736"/>
                <a:gd name="T21" fmla="*/ 48 h 672"/>
                <a:gd name="T22" fmla="*/ 1104 w 2736"/>
                <a:gd name="T23" fmla="*/ 96 h 672"/>
                <a:gd name="T24" fmla="*/ 1152 w 2736"/>
                <a:gd name="T25" fmla="*/ 144 h 672"/>
                <a:gd name="T26" fmla="*/ 1200 w 2736"/>
                <a:gd name="T27" fmla="*/ 144 h 672"/>
                <a:gd name="T28" fmla="*/ 1344 w 2736"/>
                <a:gd name="T29" fmla="*/ 192 h 672"/>
                <a:gd name="T30" fmla="*/ 1440 w 2736"/>
                <a:gd name="T31" fmla="*/ 192 h 672"/>
                <a:gd name="T32" fmla="*/ 1488 w 2736"/>
                <a:gd name="T33" fmla="*/ 192 h 672"/>
                <a:gd name="T34" fmla="*/ 1536 w 2736"/>
                <a:gd name="T35" fmla="*/ 144 h 672"/>
                <a:gd name="T36" fmla="*/ 1632 w 2736"/>
                <a:gd name="T37" fmla="*/ 96 h 672"/>
                <a:gd name="T38" fmla="*/ 1680 w 2736"/>
                <a:gd name="T39" fmla="*/ 48 h 672"/>
                <a:gd name="T40" fmla="*/ 1680 w 2736"/>
                <a:gd name="T41" fmla="*/ 0 h 672"/>
                <a:gd name="T42" fmla="*/ 1728 w 2736"/>
                <a:gd name="T43" fmla="*/ 0 h 672"/>
                <a:gd name="T44" fmla="*/ 1776 w 2736"/>
                <a:gd name="T45" fmla="*/ 0 h 672"/>
                <a:gd name="T46" fmla="*/ 1824 w 2736"/>
                <a:gd name="T47" fmla="*/ 0 h 672"/>
                <a:gd name="T48" fmla="*/ 1872 w 2736"/>
                <a:gd name="T49" fmla="*/ 0 h 672"/>
                <a:gd name="T50" fmla="*/ 2016 w 2736"/>
                <a:gd name="T51" fmla="*/ 48 h 672"/>
                <a:gd name="T52" fmla="*/ 2256 w 2736"/>
                <a:gd name="T53" fmla="*/ 192 h 672"/>
                <a:gd name="T54" fmla="*/ 2544 w 2736"/>
                <a:gd name="T55" fmla="*/ 96 h 672"/>
                <a:gd name="T56" fmla="*/ 2736 w 2736"/>
                <a:gd name="T57" fmla="*/ 144 h 672"/>
                <a:gd name="T58" fmla="*/ 2736 w 2736"/>
                <a:gd name="T59" fmla="*/ 672 h 672"/>
                <a:gd name="T60" fmla="*/ 720 w 2736"/>
                <a:gd name="T6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36" h="672">
                  <a:moveTo>
                    <a:pt x="0" y="672"/>
                  </a:moveTo>
                  <a:lnTo>
                    <a:pt x="0" y="96"/>
                  </a:lnTo>
                  <a:lnTo>
                    <a:pt x="144" y="96"/>
                  </a:lnTo>
                  <a:lnTo>
                    <a:pt x="288" y="144"/>
                  </a:lnTo>
                  <a:lnTo>
                    <a:pt x="432" y="240"/>
                  </a:lnTo>
                  <a:lnTo>
                    <a:pt x="672" y="192"/>
                  </a:lnTo>
                  <a:lnTo>
                    <a:pt x="720" y="144"/>
                  </a:lnTo>
                  <a:lnTo>
                    <a:pt x="816" y="96"/>
                  </a:lnTo>
                  <a:lnTo>
                    <a:pt x="864" y="0"/>
                  </a:lnTo>
                  <a:lnTo>
                    <a:pt x="1008" y="0"/>
                  </a:lnTo>
                  <a:lnTo>
                    <a:pt x="1056" y="48"/>
                  </a:lnTo>
                  <a:lnTo>
                    <a:pt x="1104" y="96"/>
                  </a:lnTo>
                  <a:lnTo>
                    <a:pt x="1152" y="144"/>
                  </a:lnTo>
                  <a:lnTo>
                    <a:pt x="1200" y="144"/>
                  </a:lnTo>
                  <a:lnTo>
                    <a:pt x="1344" y="192"/>
                  </a:lnTo>
                  <a:lnTo>
                    <a:pt x="1440" y="192"/>
                  </a:lnTo>
                  <a:lnTo>
                    <a:pt x="1488" y="192"/>
                  </a:lnTo>
                  <a:lnTo>
                    <a:pt x="1536" y="144"/>
                  </a:lnTo>
                  <a:lnTo>
                    <a:pt x="1632" y="96"/>
                  </a:lnTo>
                  <a:lnTo>
                    <a:pt x="1680" y="48"/>
                  </a:lnTo>
                  <a:lnTo>
                    <a:pt x="1680" y="0"/>
                  </a:lnTo>
                  <a:lnTo>
                    <a:pt x="1728" y="0"/>
                  </a:lnTo>
                  <a:lnTo>
                    <a:pt x="1776" y="0"/>
                  </a:lnTo>
                  <a:lnTo>
                    <a:pt x="1824" y="0"/>
                  </a:lnTo>
                  <a:lnTo>
                    <a:pt x="1872" y="0"/>
                  </a:lnTo>
                  <a:lnTo>
                    <a:pt x="2016" y="48"/>
                  </a:lnTo>
                  <a:lnTo>
                    <a:pt x="2256" y="192"/>
                  </a:lnTo>
                  <a:lnTo>
                    <a:pt x="2544" y="96"/>
                  </a:lnTo>
                  <a:lnTo>
                    <a:pt x="2736" y="144"/>
                  </a:lnTo>
                  <a:lnTo>
                    <a:pt x="2736" y="672"/>
                  </a:lnTo>
                  <a:lnTo>
                    <a:pt x="720" y="672"/>
                  </a:lnTo>
                </a:path>
              </a:pathLst>
            </a:custGeom>
            <a:gradFill rotWithShape="0">
              <a:gsLst>
                <a:gs pos="0">
                  <a:srgbClr val="009900"/>
                </a:gs>
                <a:gs pos="100000">
                  <a:srgbClr val="00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cap="flat" cmpd="sng">
                  <a:solidFill>
                    <a:srgbClr val="0099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588730" y="5311113"/>
              <a:ext cx="1280311" cy="680204"/>
              <a:chOff x="3064729" y="5311113"/>
              <a:chExt cx="1280311" cy="68020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3453044" y="5311113"/>
                <a:ext cx="281445" cy="371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8000"/>
                    </a:solidFill>
                  </a:rPr>
                  <a:t>u</a:t>
                </a: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3064729" y="5353097"/>
                <a:ext cx="1280311" cy="638220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unit pointing vector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EA542C-1D27-4248-BFA1-78293CC7B4F9}"/>
              </a:ext>
            </a:extLst>
          </p:cNvPr>
          <p:cNvCxnSpPr/>
          <p:nvPr/>
        </p:nvCxnSpPr>
        <p:spPr>
          <a:xfrm>
            <a:off x="1798388" y="2892288"/>
            <a:ext cx="278455" cy="415939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017DD8-E811-40EB-8AFA-F521477DFFF1}"/>
              </a:ext>
            </a:extLst>
          </p:cNvPr>
          <p:cNvGrpSpPr/>
          <p:nvPr/>
        </p:nvGrpSpPr>
        <p:grpSpPr>
          <a:xfrm>
            <a:off x="2007092" y="2673080"/>
            <a:ext cx="349776" cy="575313"/>
            <a:chOff x="2078918" y="4084857"/>
            <a:chExt cx="349776" cy="5753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174204-D9F0-47F3-A5D4-D0002E5D63F9}"/>
                </a:ext>
              </a:extLst>
            </p:cNvPr>
            <p:cNvSpPr txBox="1"/>
            <p:nvPr/>
          </p:nvSpPr>
          <p:spPr>
            <a:xfrm>
              <a:off x="2078918" y="4198505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ED63B-9D2E-4BEF-9982-B2B168A22045}"/>
                </a:ext>
              </a:extLst>
            </p:cNvPr>
            <p:cNvSpPr/>
            <p:nvPr/>
          </p:nvSpPr>
          <p:spPr>
            <a:xfrm>
              <a:off x="2078918" y="408485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^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56B6AA-EEFC-4E46-A087-16AFB06A5819}"/>
              </a:ext>
            </a:extLst>
          </p:cNvPr>
          <p:cNvSpPr txBox="1"/>
          <p:nvPr/>
        </p:nvSpPr>
        <p:spPr>
          <a:xfrm>
            <a:off x="6667585" y="2554313"/>
            <a:ext cx="419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27085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26968" y="2182173"/>
            <a:ext cx="4893321" cy="3275887"/>
            <a:chOff x="602967" y="2182173"/>
            <a:chExt cx="3017921" cy="2020380"/>
          </a:xfrm>
        </p:grpSpPr>
        <p:grpSp>
          <p:nvGrpSpPr>
            <p:cNvPr id="6" name="Group 5"/>
            <p:cNvGrpSpPr/>
            <p:nvPr/>
          </p:nvGrpSpPr>
          <p:grpSpPr>
            <a:xfrm>
              <a:off x="1610048" y="3319115"/>
              <a:ext cx="425540" cy="415939"/>
              <a:chOff x="1382697" y="3435066"/>
              <a:chExt cx="425540" cy="415939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382697" y="3435066"/>
                <a:ext cx="278455" cy="415939"/>
              </a:xfrm>
              <a:prstGeom prst="line">
                <a:avLst/>
              </a:prstGeom>
              <a:ln w="28575" cmpd="sng">
                <a:headEnd type="none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1615628" y="3489491"/>
                <a:ext cx="192609" cy="286041"/>
                <a:chOff x="2208652" y="4346766"/>
                <a:chExt cx="192609" cy="286041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211244" y="4405024"/>
                  <a:ext cx="190017" cy="227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p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208652" y="4346766"/>
                  <a:ext cx="185074" cy="2277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^</a:t>
                  </a: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1610048" y="2680895"/>
              <a:ext cx="1280311" cy="638220"/>
              <a:chOff x="3064729" y="5353097"/>
              <a:chExt cx="1280311" cy="63822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453044" y="5511783"/>
                <a:ext cx="190017" cy="227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8000"/>
                    </a:solidFill>
                  </a:rPr>
                  <a:t>u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V="1">
                <a:off x="3064729" y="5353097"/>
                <a:ext cx="1280311" cy="638220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flipV="1">
              <a:off x="602967" y="2182173"/>
              <a:ext cx="3017921" cy="2020380"/>
            </a:xfrm>
            <a:prstGeom prst="line">
              <a:avLst/>
            </a:prstGeom>
            <a:ln w="12700">
              <a:prstDash val="lgDash"/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3559419" y="4113880"/>
            <a:ext cx="200451" cy="299420"/>
          </a:xfrm>
          <a:prstGeom prst="line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9772" y="4155860"/>
            <a:ext cx="38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</a:t>
            </a:r>
          </a:p>
        </p:txBody>
      </p:sp>
      <p:graphicFrame>
        <p:nvGraphicFramePr>
          <p:cNvPr id="32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387077"/>
              </p:ext>
            </p:extLst>
          </p:nvPr>
        </p:nvGraphicFramePr>
        <p:xfrm>
          <a:off x="8452740" y="2182173"/>
          <a:ext cx="2749550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850900" imgH="749300" progId="Equation.3">
                  <p:embed/>
                </p:oleObj>
              </mc:Choice>
              <mc:Fallback>
                <p:oleObj name="Equation" r:id="rId3" imgW="850900" imgH="749300" progId="Equation.3">
                  <p:embed/>
                  <p:pic>
                    <p:nvPicPr>
                      <p:cNvPr id="32" name="Content Placeholder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52740" y="2182173"/>
                        <a:ext cx="2749550" cy="241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791553" y="3876734"/>
            <a:ext cx="34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θ</a:t>
            </a:r>
            <a:endParaRPr lang="en-US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Range change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7528" y="1790482"/>
            <a:ext cx="46074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scalar (dot) product of </a:t>
            </a:r>
            <a:r>
              <a:rPr lang="en-US" sz="2400" b="1" dirty="0"/>
              <a:t>u </a:t>
            </a:r>
            <a:r>
              <a:rPr lang="en-US" sz="2400" dirty="0"/>
              <a:t>and </a:t>
            </a:r>
            <a:r>
              <a:rPr lang="en-US" sz="2400" b="1" dirty="0"/>
              <a:t>p</a:t>
            </a:r>
            <a:r>
              <a:rPr lang="en-US" sz="2400" dirty="0"/>
              <a:t> is the ‘range change’ (r) we measure in </a:t>
            </a:r>
            <a:r>
              <a:rPr lang="en-US" sz="2400" dirty="0" err="1"/>
              <a:t>interferograms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4505167" y="1686658"/>
            <a:ext cx="337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^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B2FBB-023F-4CB3-8BCD-DDCAB3787963}"/>
              </a:ext>
            </a:extLst>
          </p:cNvPr>
          <p:cNvSpPr txBox="1"/>
          <p:nvPr/>
        </p:nvSpPr>
        <p:spPr>
          <a:xfrm>
            <a:off x="1765153" y="6037927"/>
            <a:ext cx="195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cross-section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C3DA8-1B40-49BD-97A4-24BED1E1A3CE}"/>
              </a:ext>
            </a:extLst>
          </p:cNvPr>
          <p:cNvSpPr txBox="1"/>
          <p:nvPr/>
        </p:nvSpPr>
        <p:spPr>
          <a:xfrm>
            <a:off x="7020289" y="5206930"/>
            <a:ext cx="4607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therefore, the key to modeling InSAR data is having a code that can simulate the displacements </a:t>
            </a:r>
            <a:r>
              <a:rPr lang="en-US" sz="2400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13458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6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757"/>
          </a:xfrm>
        </p:spPr>
        <p:txBody>
          <a:bodyPr>
            <a:normAutofit/>
          </a:bodyPr>
          <a:lstStyle/>
          <a:p>
            <a:pPr marL="0" indent="0">
              <a:spcBef>
                <a:spcPts val="1968"/>
              </a:spcBef>
              <a:buNone/>
            </a:pPr>
            <a:r>
              <a:rPr lang="en-US" dirty="0"/>
              <a:t>Historically, people did not all use the same sign conventions in </a:t>
            </a:r>
            <a:r>
              <a:rPr lang="en-US" dirty="0" err="1"/>
              <a:t>InSAR</a:t>
            </a:r>
            <a:r>
              <a:rPr lang="en-US" dirty="0"/>
              <a:t> (including me…)</a:t>
            </a:r>
          </a:p>
          <a:p>
            <a:pPr>
              <a:spcBef>
                <a:spcPts val="1968"/>
              </a:spcBef>
            </a:pPr>
            <a:r>
              <a:rPr lang="en-US" dirty="0"/>
              <a:t>Check whether your interferograms are ‘range change’ or ‘ground LOS displacement’</a:t>
            </a:r>
          </a:p>
          <a:p>
            <a:pPr>
              <a:spcBef>
                <a:spcPts val="1968"/>
              </a:spcBef>
            </a:pPr>
            <a:r>
              <a:rPr lang="en-US" dirty="0"/>
              <a:t>Check if your pointing vectors are consistent with your interferograms (pointing from satellite to ground, or ground to satellite?)</a:t>
            </a:r>
          </a:p>
          <a:p>
            <a:pPr>
              <a:spcBef>
                <a:spcPts val="1968"/>
              </a:spcBef>
            </a:pPr>
            <a:endParaRPr lang="en-US" sz="1600" dirty="0"/>
          </a:p>
          <a:p>
            <a:pPr marL="0" indent="0">
              <a:spcBef>
                <a:spcPts val="1968"/>
              </a:spcBef>
              <a:buNone/>
            </a:pPr>
            <a:r>
              <a:rPr lang="en-US" dirty="0"/>
              <a:t>If your reference image is the earlier of the two images, your interferogram should be in range change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9569" y="556303"/>
            <a:ext cx="2696308" cy="6507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292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962</Words>
  <Application>Microsoft Office PowerPoint</Application>
  <PresentationFormat>Widescreen</PresentationFormat>
  <Paragraphs>154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Office Theme</vt:lpstr>
      <vt:lpstr>Equation</vt:lpstr>
      <vt:lpstr>An introduction to geophysical modeling of geodetic data</vt:lpstr>
      <vt:lpstr>By geophysical modeling, we mean using idealized representations of the Earth to gain insight into its properties and processes</vt:lpstr>
      <vt:lpstr>By geodetic data, we mean data that measure deformation (changes in shape) of the Earth’s surface – e.g. InSAR, GPS/GNSS, differential lidar, optical image correlation…</vt:lpstr>
      <vt:lpstr>An individual SAR interferogram measures deformation in one dimension, in the radar line-of-sight</vt:lpstr>
      <vt:lpstr>An individual SAR interferogram measures deformation in one dimension, in the radar line-of-sight</vt:lpstr>
      <vt:lpstr>PowerPoint Presentation</vt:lpstr>
      <vt:lpstr>PowerPoint Presentation</vt:lpstr>
      <vt:lpstr>PowerPoint Presentation</vt:lpstr>
      <vt:lpstr>WARNING</vt:lpstr>
      <vt:lpstr>A forward model is a simulation of what InSAR would measure for a given set of model parameters </vt:lpstr>
      <vt:lpstr>Inverse modeling involves using observed data to estimate the most appropriate model parameters </vt:lpstr>
      <vt:lpstr>Many crustal deformation processes are elastic</vt:lpstr>
      <vt:lpstr>Elastic half space models</vt:lpstr>
      <vt:lpstr>The Mogi model</vt:lpstr>
      <vt:lpstr>The Okada model</vt:lpstr>
      <vt:lpstr>Finite element models (FEMs)</vt:lpstr>
      <vt:lpstr>Finite element models (FEMs)</vt:lpstr>
      <vt:lpstr>Boundary element models</vt:lpstr>
      <vt:lpstr>Data downsampling</vt:lpstr>
      <vt:lpstr>Linear inverse modeling</vt:lpstr>
      <vt:lpstr>Nonlinear inverse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geophysical modeling of geodetic data</dc:title>
  <dc:creator>Gareth Funning</dc:creator>
  <cp:lastModifiedBy>Gareth Funning</cp:lastModifiedBy>
  <cp:revision>82</cp:revision>
  <dcterms:created xsi:type="dcterms:W3CDTF">2020-08-07T22:57:22Z</dcterms:created>
  <dcterms:modified xsi:type="dcterms:W3CDTF">2020-08-10T19:42:06Z</dcterms:modified>
</cp:coreProperties>
</file>